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bril Fatface" charset="1" panose="02000503000000020003"/>
      <p:regular r:id="rId10"/>
    </p:embeddedFont>
    <p:embeddedFont>
      <p:font typeface="Abril Fatface Italics" charset="1" panose="02000503000000020003"/>
      <p:regular r:id="rId11"/>
    </p:embeddedFont>
    <p:embeddedFont>
      <p:font typeface="Sanchez" charset="1" panose="02000000000000000000"/>
      <p:regular r:id="rId12"/>
    </p:embeddedFont>
    <p:embeddedFont>
      <p:font typeface="Sanchez Italics" charset="1" panose="00000000000000000000"/>
      <p:regular r:id="rId13"/>
    </p:embeddedFont>
    <p:embeddedFont>
      <p:font typeface="League Spartan" charset="1" panose="00000800000000000000"/>
      <p:regular r:id="rId14"/>
    </p:embeddedFont>
    <p:embeddedFont>
      <p:font typeface="Telegraf" charset="1" panose="00000500000000000000"/>
      <p:regular r:id="rId15"/>
    </p:embeddedFont>
    <p:embeddedFont>
      <p:font typeface="Telegraf Bold" charset="1" panose="00000800000000000000"/>
      <p:regular r:id="rId16"/>
    </p:embeddedFont>
    <p:embeddedFont>
      <p:font typeface="Organic" charset="1" panose="000000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38" Target="slides/slide21.xml" Type="http://schemas.openxmlformats.org/officeDocument/2006/relationships/slide"/><Relationship Id="rId39" Target="slides/slide22.xml" Type="http://schemas.openxmlformats.org/officeDocument/2006/relationships/slide"/><Relationship Id="rId4" Target="theme/theme1.xml" Type="http://schemas.openxmlformats.org/officeDocument/2006/relationships/theme"/><Relationship Id="rId40" Target="slides/slide23.xml" Type="http://schemas.openxmlformats.org/officeDocument/2006/relationships/slide"/><Relationship Id="rId41" Target="slides/slide24.xml" Type="http://schemas.openxmlformats.org/officeDocument/2006/relationships/slide"/><Relationship Id="rId42" Target="slides/slide25.xml" Type="http://schemas.openxmlformats.org/officeDocument/2006/relationships/slide"/><Relationship Id="rId43" Target="slides/slide26.xml" Type="http://schemas.openxmlformats.org/officeDocument/2006/relationships/slide"/><Relationship Id="rId44" Target="slides/slide27.xml" Type="http://schemas.openxmlformats.org/officeDocument/2006/relationships/slide"/><Relationship Id="rId45" Target="slides/slide28.xml" Type="http://schemas.openxmlformats.org/officeDocument/2006/relationships/slide"/><Relationship Id="rId46" Target="slides/slide29.xml" Type="http://schemas.openxmlformats.org/officeDocument/2006/relationships/slide"/><Relationship Id="rId47" Target="slides/slide30.xml" Type="http://schemas.openxmlformats.org/officeDocument/2006/relationships/slide"/><Relationship Id="rId48" Target="slides/slide31.xml" Type="http://schemas.openxmlformats.org/officeDocument/2006/relationships/slide"/><Relationship Id="rId49" Target="slides/slide32.xml" Type="http://schemas.openxmlformats.org/officeDocument/2006/relationships/slide"/><Relationship Id="rId5" Target="tableStyles.xml" Type="http://schemas.openxmlformats.org/officeDocument/2006/relationships/tableStyles"/><Relationship Id="rId50" Target="slides/slide33.xml" Type="http://schemas.openxmlformats.org/officeDocument/2006/relationships/slide"/><Relationship Id="rId51" Target="slides/slide34.xml" Type="http://schemas.openxmlformats.org/officeDocument/2006/relationships/slide"/><Relationship Id="rId52" Target="slides/slide35.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53.png" Type="http://schemas.openxmlformats.org/officeDocument/2006/relationships/image"/><Relationship Id="rId9" Target="../media/image54.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png" Type="http://schemas.openxmlformats.org/officeDocument/2006/relationships/image"/><Relationship Id="rId11" Target="../media/image64.svg" Type="http://schemas.openxmlformats.org/officeDocument/2006/relationships/image"/><Relationship Id="rId12" Target="../media/image65.png" Type="http://schemas.openxmlformats.org/officeDocument/2006/relationships/image"/><Relationship Id="rId13" Target="../media/image66.svg" Type="http://schemas.openxmlformats.org/officeDocument/2006/relationships/image"/><Relationship Id="rId14" Target="../media/image67.png" Type="http://schemas.openxmlformats.org/officeDocument/2006/relationships/image"/><Relationship Id="rId15" Target="../media/image68.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 Id="rId8" Target="../media/image71.png" Type="http://schemas.openxmlformats.org/officeDocument/2006/relationships/image"/><Relationship Id="rId9" Target="../media/image72.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3.png" Type="http://schemas.openxmlformats.org/officeDocument/2006/relationships/image"/><Relationship Id="rId3" Target="../media/image74.svg" Type="http://schemas.openxmlformats.org/officeDocument/2006/relationships/image"/><Relationship Id="rId4" Target="../media/image75.png" Type="http://schemas.openxmlformats.org/officeDocument/2006/relationships/image"/><Relationship Id="rId5" Target="../media/image76.svg" Type="http://schemas.openxmlformats.org/officeDocument/2006/relationships/image"/><Relationship Id="rId6" Target="../media/image77.png" Type="http://schemas.openxmlformats.org/officeDocument/2006/relationships/image"/><Relationship Id="rId7" Target="../media/image78.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1.png" Type="http://schemas.openxmlformats.org/officeDocument/2006/relationships/image"/><Relationship Id="rId11" Target="../media/image82.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 Id="rId8" Target="../media/image79.png" Type="http://schemas.openxmlformats.org/officeDocument/2006/relationships/image"/><Relationship Id="rId9" Target="../media/image80.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3.png" Type="http://schemas.openxmlformats.org/officeDocument/2006/relationships/image"/><Relationship Id="rId3" Target="../media/image84.svg" Type="http://schemas.openxmlformats.org/officeDocument/2006/relationships/image"/><Relationship Id="rId4" Target="../media/image85.png" Type="http://schemas.openxmlformats.org/officeDocument/2006/relationships/image"/><Relationship Id="rId5" Target="../media/image86.svg" Type="http://schemas.openxmlformats.org/officeDocument/2006/relationships/image"/><Relationship Id="rId6" Target="../media/image87.png" Type="http://schemas.openxmlformats.org/officeDocument/2006/relationships/image"/><Relationship Id="rId7" Target="../media/image8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9.png" Type="http://schemas.openxmlformats.org/officeDocument/2006/relationships/image"/><Relationship Id="rId11" Target="../media/image90.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 Id="rId8" Target="../media/image79.png" Type="http://schemas.openxmlformats.org/officeDocument/2006/relationships/image"/><Relationship Id="rId9" Target="../media/image80.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1.png" Type="http://schemas.openxmlformats.org/officeDocument/2006/relationships/image"/><Relationship Id="rId3" Target="../media/image92.svg" Type="http://schemas.openxmlformats.org/officeDocument/2006/relationships/image"/><Relationship Id="rId4" Target="../media/image93.png" Type="http://schemas.openxmlformats.org/officeDocument/2006/relationships/image"/><Relationship Id="rId5" Target="../media/image94.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5.png" Type="http://schemas.openxmlformats.org/officeDocument/2006/relationships/image"/><Relationship Id="rId3" Target="../media/image96.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https://www.youtube.com/watch?v=LwLh6ax0zTE&amp;index=5&amp;list=PL6B2DBE4C2FC8F845" TargetMode="External" Type="http://schemas.openxmlformats.org/officeDocument/2006/relationships/hyperlink"/></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8.png" Type="http://schemas.openxmlformats.org/officeDocument/2006/relationships/image"/><Relationship Id="rId3" Target="../media/image99.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0.png" Type="http://schemas.openxmlformats.org/officeDocument/2006/relationships/image"/><Relationship Id="rId3" Target="../media/image101.svg" Type="http://schemas.openxmlformats.org/officeDocument/2006/relationships/image"/><Relationship Id="rId4" Target="../media/image102.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3.png" Type="http://schemas.openxmlformats.org/officeDocument/2006/relationships/image"/><Relationship Id="rId3" Target="../media/image104.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5.png" Type="http://schemas.openxmlformats.org/officeDocument/2006/relationships/image"/><Relationship Id="rId3" Target="../media/image10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https://www.youtube.com/watch?list=PL336C870BEAD3B58B&amp;v=uXlZIn6W7Ew&amp;feature=youtu.be&amp;ab_channel=mjmfoodie"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79172" y="5328968"/>
            <a:ext cx="4729655" cy="4114800"/>
          </a:xfrm>
          <a:prstGeom prst="rect">
            <a:avLst/>
          </a:prstGeom>
        </p:spPr>
      </p:pic>
      <p:grpSp>
        <p:nvGrpSpPr>
          <p:cNvPr name="Group 3" id="3"/>
          <p:cNvGrpSpPr/>
          <p:nvPr/>
        </p:nvGrpSpPr>
        <p:grpSpPr>
          <a:xfrm rot="0">
            <a:off x="4818827" y="931920"/>
            <a:ext cx="8650346" cy="2186524"/>
            <a:chOff x="0" y="0"/>
            <a:chExt cx="11533795" cy="2915365"/>
          </a:xfrm>
        </p:grpSpPr>
        <p:sp>
          <p:nvSpPr>
            <p:cNvPr name="TextBox 4" id="4"/>
            <p:cNvSpPr txBox="true"/>
            <p:nvPr/>
          </p:nvSpPr>
          <p:spPr>
            <a:xfrm rot="0">
              <a:off x="0" y="257175"/>
              <a:ext cx="11533795"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Demand</a:t>
              </a:r>
            </a:p>
          </p:txBody>
        </p:sp>
        <p:sp>
          <p:nvSpPr>
            <p:cNvPr name="TextBox 5" id="5"/>
            <p:cNvSpPr txBox="true"/>
            <p:nvPr/>
          </p:nvSpPr>
          <p:spPr>
            <a:xfrm rot="0">
              <a:off x="0" y="2427685"/>
              <a:ext cx="11533795"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4818827" y="3694706"/>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2.1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61165" y="7501152"/>
            <a:ext cx="3684492" cy="2606778"/>
          </a:xfrm>
          <a:prstGeom prst="rect">
            <a:avLst/>
          </a:prstGeom>
        </p:spPr>
      </p:pic>
      <p:sp>
        <p:nvSpPr>
          <p:cNvPr name="TextBox 3" id="3"/>
          <p:cNvSpPr txBox="true"/>
          <p:nvPr/>
        </p:nvSpPr>
        <p:spPr>
          <a:xfrm rot="0">
            <a:off x="679637" y="2276157"/>
            <a:ext cx="17047548" cy="6630035"/>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 </a:t>
            </a:r>
            <a:r>
              <a:rPr lang="en-US" sz="2799">
                <a:solidFill>
                  <a:srgbClr val="000000"/>
                </a:solidFill>
                <a:latin typeface="Telegraf"/>
              </a:rPr>
              <a:t>The principle is that as additional units of a good or services are consumed, the marginal utility will decline. </a:t>
            </a:r>
          </a:p>
          <a:p>
            <a:pPr algn="ctr">
              <a:lnSpc>
                <a:spcPts val="3919"/>
              </a:lnSpc>
            </a:pPr>
          </a:p>
          <a:p>
            <a:pPr algn="ctr">
              <a:lnSpc>
                <a:spcPts val="3919"/>
              </a:lnSpc>
            </a:pPr>
            <a:r>
              <a:rPr lang="en-US" sz="2799">
                <a:solidFill>
                  <a:srgbClr val="000000"/>
                </a:solidFill>
                <a:latin typeface="Telegraf"/>
              </a:rPr>
              <a:t>The law of diminishing marginal utility states that as people consume additional units of a good or service, the marginal utility declines. </a:t>
            </a:r>
          </a:p>
          <a:p>
            <a:pPr algn="just">
              <a:lnSpc>
                <a:spcPts val="3919"/>
              </a:lnSpc>
            </a:pPr>
          </a:p>
          <a:p>
            <a:pPr algn="ctr">
              <a:lnSpc>
                <a:spcPts val="3919"/>
              </a:lnSpc>
            </a:pPr>
            <a:r>
              <a:rPr lang="en-US" sz="2799">
                <a:solidFill>
                  <a:srgbClr val="000000"/>
                </a:solidFill>
                <a:latin typeface="Telegraf"/>
              </a:rPr>
              <a:t>Consumers get less and less satisfaction from each additional unit.</a:t>
            </a:r>
          </a:p>
          <a:p>
            <a:pPr algn="ctr">
              <a:lnSpc>
                <a:spcPts val="3919"/>
              </a:lnSpc>
            </a:pPr>
          </a:p>
          <a:p>
            <a:pPr algn="ctr">
              <a:lnSpc>
                <a:spcPts val="3919"/>
              </a:lnSpc>
            </a:pPr>
            <a:r>
              <a:rPr lang="en-US" sz="2799">
                <a:solidFill>
                  <a:srgbClr val="FF0000"/>
                </a:solidFill>
                <a:latin typeface="Telegraf Bold"/>
              </a:rPr>
              <a:t>REMEMBER</a:t>
            </a:r>
            <a:r>
              <a:rPr lang="en-US" sz="2799">
                <a:solidFill>
                  <a:srgbClr val="000000"/>
                </a:solidFill>
                <a:latin typeface="Telegraf"/>
              </a:rPr>
              <a:t>: </a:t>
            </a:r>
            <a:r>
              <a:rPr lang="en-US" sz="2799">
                <a:solidFill>
                  <a:srgbClr val="000000"/>
                </a:solidFill>
                <a:latin typeface="Telegraf Bold"/>
              </a:rPr>
              <a:t>UTILITY</a:t>
            </a:r>
            <a:r>
              <a:rPr lang="en-US" sz="2799">
                <a:solidFill>
                  <a:srgbClr val="000000"/>
                </a:solidFill>
                <a:latin typeface="Telegraf"/>
              </a:rPr>
              <a:t> = </a:t>
            </a:r>
            <a:r>
              <a:rPr lang="en-US" sz="2799">
                <a:solidFill>
                  <a:srgbClr val="000000"/>
                </a:solidFill>
                <a:latin typeface="Telegraf Bold"/>
              </a:rPr>
              <a:t>SATISFACTION</a:t>
            </a: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grpSp>
        <p:nvGrpSpPr>
          <p:cNvPr name="Group 4" id="4"/>
          <p:cNvGrpSpPr/>
          <p:nvPr/>
        </p:nvGrpSpPr>
        <p:grpSpPr>
          <a:xfrm rot="0">
            <a:off x="969289" y="1028700"/>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Law of Diminishing Marginal Utility</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8" id="8"/>
          <p:cNvGrpSpPr/>
          <p:nvPr/>
        </p:nvGrpSpPr>
        <p:grpSpPr>
          <a:xfrm rot="0">
            <a:off x="14414740" y="0"/>
            <a:ext cx="3873260" cy="1488024"/>
            <a:chOff x="0" y="0"/>
            <a:chExt cx="5164347" cy="1984032"/>
          </a:xfrm>
        </p:grpSpPr>
        <p:sp>
          <p:nvSpPr>
            <p:cNvPr name="TextBox 9" id="9"/>
            <p:cNvSpPr txBox="true"/>
            <p:nvPr/>
          </p:nvSpPr>
          <p:spPr>
            <a:xfrm rot="0">
              <a:off x="0" y="152400"/>
              <a:ext cx="5164347" cy="1147233"/>
            </a:xfrm>
            <a:prstGeom prst="rect">
              <a:avLst/>
            </a:prstGeom>
          </p:spPr>
          <p:txBody>
            <a:bodyPr anchor="t" rtlCol="false" tIns="0" lIns="0" bIns="0" rIns="0">
              <a:spAutoFit/>
            </a:bodyPr>
            <a:lstStyle/>
            <a:p>
              <a:pPr algn="ctr">
                <a:lnSpc>
                  <a:spcPts val="6079"/>
                </a:lnSpc>
              </a:pPr>
              <a:r>
                <a:rPr lang="en-US" sz="6399" spc="-319">
                  <a:solidFill>
                    <a:srgbClr val="FF0000"/>
                  </a:solidFill>
                  <a:latin typeface="League Spartan"/>
                </a:rPr>
                <a:t>HL ONLY</a:t>
              </a:r>
            </a:p>
          </p:txBody>
        </p:sp>
        <p:sp>
          <p:nvSpPr>
            <p:cNvPr name="TextBox 10" id="10"/>
            <p:cNvSpPr txBox="true"/>
            <p:nvPr/>
          </p:nvSpPr>
          <p:spPr>
            <a:xfrm rot="0">
              <a:off x="0" y="1496352"/>
              <a:ext cx="5164347"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810005" y="2442629"/>
            <a:ext cx="10786811" cy="5401742"/>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4892759" y="6909613"/>
            <a:ext cx="2917222" cy="3287852"/>
          </a:xfrm>
          <a:prstGeom prst="rect">
            <a:avLst/>
          </a:prstGeom>
        </p:spPr>
      </p:pic>
      <p:grpSp>
        <p:nvGrpSpPr>
          <p:cNvPr name="Group 4" id="4"/>
          <p:cNvGrpSpPr/>
          <p:nvPr/>
        </p:nvGrpSpPr>
        <p:grpSpPr>
          <a:xfrm rot="0">
            <a:off x="1028700" y="1028700"/>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Law of Diminishing Marginal Utility</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Bold"/>
              </a:rPr>
              <a:t>Copyright Bananaomics</a:t>
            </a:r>
          </a:p>
        </p:txBody>
      </p:sp>
      <p:grpSp>
        <p:nvGrpSpPr>
          <p:cNvPr name="Group 8" id="8"/>
          <p:cNvGrpSpPr/>
          <p:nvPr/>
        </p:nvGrpSpPr>
        <p:grpSpPr>
          <a:xfrm rot="0">
            <a:off x="14414740" y="0"/>
            <a:ext cx="3873260" cy="1488024"/>
            <a:chOff x="0" y="0"/>
            <a:chExt cx="5164347" cy="1984032"/>
          </a:xfrm>
        </p:grpSpPr>
        <p:sp>
          <p:nvSpPr>
            <p:cNvPr name="TextBox 9" id="9"/>
            <p:cNvSpPr txBox="true"/>
            <p:nvPr/>
          </p:nvSpPr>
          <p:spPr>
            <a:xfrm rot="0">
              <a:off x="0" y="152400"/>
              <a:ext cx="5164347" cy="1147233"/>
            </a:xfrm>
            <a:prstGeom prst="rect">
              <a:avLst/>
            </a:prstGeom>
          </p:spPr>
          <p:txBody>
            <a:bodyPr anchor="t" rtlCol="false" tIns="0" lIns="0" bIns="0" rIns="0">
              <a:spAutoFit/>
            </a:bodyPr>
            <a:lstStyle/>
            <a:p>
              <a:pPr algn="ctr">
                <a:lnSpc>
                  <a:spcPts val="6079"/>
                </a:lnSpc>
              </a:pPr>
              <a:r>
                <a:rPr lang="en-US" sz="6399" spc="-319">
                  <a:solidFill>
                    <a:srgbClr val="FF0000"/>
                  </a:solidFill>
                  <a:latin typeface="League Spartan"/>
                </a:rPr>
                <a:t>HL ONLY</a:t>
              </a:r>
            </a:p>
          </p:txBody>
        </p:sp>
        <p:sp>
          <p:nvSpPr>
            <p:cNvPr name="TextBox 10" id="10"/>
            <p:cNvSpPr txBox="true"/>
            <p:nvPr/>
          </p:nvSpPr>
          <p:spPr>
            <a:xfrm rot="0">
              <a:off x="0" y="1496352"/>
              <a:ext cx="5164347"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516453" y="2324447"/>
            <a:ext cx="8187606" cy="7476671"/>
          </a:xfrm>
          <a:prstGeom prst="rect">
            <a:avLst/>
          </a:prstGeom>
        </p:spPr>
      </p:pic>
      <p:grpSp>
        <p:nvGrpSpPr>
          <p:cNvPr name="Group 3" id="3"/>
          <p:cNvGrpSpPr/>
          <p:nvPr/>
        </p:nvGrpSpPr>
        <p:grpSpPr>
          <a:xfrm rot="0">
            <a:off x="1028700" y="1028700"/>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Law of Diminishing Marginal Utility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7" id="7"/>
          <p:cNvGrpSpPr/>
          <p:nvPr/>
        </p:nvGrpSpPr>
        <p:grpSpPr>
          <a:xfrm rot="0">
            <a:off x="14414740" y="0"/>
            <a:ext cx="3873260" cy="1488024"/>
            <a:chOff x="0" y="0"/>
            <a:chExt cx="5164347" cy="1984032"/>
          </a:xfrm>
        </p:grpSpPr>
        <p:sp>
          <p:nvSpPr>
            <p:cNvPr name="TextBox 8" id="8"/>
            <p:cNvSpPr txBox="true"/>
            <p:nvPr/>
          </p:nvSpPr>
          <p:spPr>
            <a:xfrm rot="0">
              <a:off x="0" y="152400"/>
              <a:ext cx="5164347" cy="1147233"/>
            </a:xfrm>
            <a:prstGeom prst="rect">
              <a:avLst/>
            </a:prstGeom>
          </p:spPr>
          <p:txBody>
            <a:bodyPr anchor="t" rtlCol="false" tIns="0" lIns="0" bIns="0" rIns="0">
              <a:spAutoFit/>
            </a:bodyPr>
            <a:lstStyle/>
            <a:p>
              <a:pPr algn="ctr">
                <a:lnSpc>
                  <a:spcPts val="6079"/>
                </a:lnSpc>
              </a:pPr>
              <a:r>
                <a:rPr lang="en-US" sz="6399" spc="-319">
                  <a:solidFill>
                    <a:srgbClr val="FF0000"/>
                  </a:solidFill>
                  <a:latin typeface="League Spartan"/>
                </a:rPr>
                <a:t>HL ONLY</a:t>
              </a:r>
            </a:p>
          </p:txBody>
        </p:sp>
        <p:sp>
          <p:nvSpPr>
            <p:cNvPr name="TextBox 9" id="9"/>
            <p:cNvSpPr txBox="true"/>
            <p:nvPr/>
          </p:nvSpPr>
          <p:spPr>
            <a:xfrm rot="0">
              <a:off x="0" y="1496352"/>
              <a:ext cx="5164347"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2599064"/>
            <a:ext cx="16349422" cy="3510499"/>
            <a:chOff x="0" y="0"/>
            <a:chExt cx="21799229" cy="4680665"/>
          </a:xfrm>
        </p:grpSpPr>
        <p:sp>
          <p:nvSpPr>
            <p:cNvPr name="TextBox 3" id="3"/>
            <p:cNvSpPr txBox="true"/>
            <p:nvPr/>
          </p:nvSpPr>
          <p:spPr>
            <a:xfrm rot="0">
              <a:off x="0" y="257175"/>
              <a:ext cx="21799229" cy="37390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Movements and Shifts on the Demand Curve</a:t>
              </a:r>
            </a:p>
          </p:txBody>
        </p:sp>
        <p:sp>
          <p:nvSpPr>
            <p:cNvPr name="TextBox 4" id="4"/>
            <p:cNvSpPr txBox="true"/>
            <p:nvPr/>
          </p:nvSpPr>
          <p:spPr>
            <a:xfrm rot="0">
              <a:off x="0" y="4192985"/>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620226" y="1737787"/>
            <a:ext cx="17047548" cy="6630035"/>
          </a:xfrm>
          <a:prstGeom prst="rect">
            <a:avLst/>
          </a:prstGeom>
        </p:spPr>
        <p:txBody>
          <a:bodyPr anchor="t" rtlCol="false" tIns="0" lIns="0" bIns="0" rIns="0">
            <a:spAutoFit/>
          </a:bodyPr>
          <a:lstStyle/>
          <a:p>
            <a:pPr>
              <a:lnSpc>
                <a:spcPts val="3919"/>
              </a:lnSpc>
            </a:pPr>
            <a:r>
              <a:rPr lang="en-US" sz="2799">
                <a:solidFill>
                  <a:srgbClr val="000000"/>
                </a:solidFill>
                <a:latin typeface="Telegraf"/>
              </a:rPr>
              <a:t> 1. </a:t>
            </a:r>
            <a:r>
              <a:rPr lang="en-US" sz="2799">
                <a:solidFill>
                  <a:srgbClr val="000000"/>
                </a:solidFill>
                <a:latin typeface="Telegraf Bold"/>
              </a:rPr>
              <a:t>"Change in Quantity Demanded"</a:t>
            </a:r>
          </a:p>
          <a:p>
            <a:pPr marL="604519" indent="-302260" lvl="1">
              <a:lnSpc>
                <a:spcPts val="3919"/>
              </a:lnSpc>
              <a:buFont typeface="Arial"/>
              <a:buChar char="•"/>
            </a:pPr>
            <a:r>
              <a:rPr lang="en-US" sz="2799">
                <a:solidFill>
                  <a:srgbClr val="000000"/>
                </a:solidFill>
                <a:latin typeface="Telegraf"/>
              </a:rPr>
              <a:t> Any change in price of a product simply moves ALONG the demand curve</a:t>
            </a:r>
          </a:p>
          <a:p>
            <a:pPr>
              <a:lnSpc>
                <a:spcPts val="3919"/>
              </a:lnSpc>
            </a:pPr>
          </a:p>
          <a:p>
            <a:pPr>
              <a:lnSpc>
                <a:spcPts val="3919"/>
              </a:lnSpc>
            </a:pPr>
            <a:r>
              <a:rPr lang="en-US" sz="2799">
                <a:solidFill>
                  <a:srgbClr val="000000"/>
                </a:solidFill>
                <a:latin typeface="Telegraf"/>
              </a:rPr>
              <a:t>2. "</a:t>
            </a:r>
            <a:r>
              <a:rPr lang="en-US" sz="2799">
                <a:solidFill>
                  <a:srgbClr val="000000"/>
                </a:solidFill>
                <a:latin typeface="Telegraf Bold"/>
              </a:rPr>
              <a:t>Change in Demand"</a:t>
            </a:r>
          </a:p>
          <a:p>
            <a:pPr marL="604519" indent="-302260" lvl="1">
              <a:lnSpc>
                <a:spcPts val="3919"/>
              </a:lnSpc>
              <a:buFont typeface="Arial"/>
              <a:buChar char="•"/>
            </a:pPr>
            <a:r>
              <a:rPr lang="en-US" sz="2799">
                <a:solidFill>
                  <a:srgbClr val="000000"/>
                </a:solidFill>
                <a:latin typeface="Telegraf"/>
              </a:rPr>
              <a:t>The entire demand curve shifts. </a:t>
            </a:r>
          </a:p>
          <a:p>
            <a:pPr marL="604519" indent="-302260" lvl="1">
              <a:lnSpc>
                <a:spcPts val="3919"/>
              </a:lnSpc>
              <a:buFont typeface="Arial"/>
              <a:buChar char="•"/>
            </a:pPr>
            <a:r>
              <a:rPr lang="en-US" sz="2799">
                <a:solidFill>
                  <a:srgbClr val="000000"/>
                </a:solidFill>
                <a:latin typeface="Telegraf"/>
              </a:rPr>
              <a:t>Something other than price has caused a change to the demand curve</a:t>
            </a:r>
          </a:p>
          <a:p>
            <a:pPr marL="1209039" indent="-403013" lvl="2">
              <a:lnSpc>
                <a:spcPts val="3919"/>
              </a:lnSpc>
              <a:buFont typeface="Arial"/>
              <a:buChar char="⚬"/>
            </a:pPr>
            <a:r>
              <a:rPr lang="en-US" sz="2799">
                <a:solidFill>
                  <a:srgbClr val="000000"/>
                </a:solidFill>
                <a:latin typeface="Telegraf Bold"/>
              </a:rPr>
              <a:t>Technical Term:</a:t>
            </a:r>
            <a:r>
              <a:rPr lang="en-US" sz="2799">
                <a:solidFill>
                  <a:srgbClr val="000000"/>
                </a:solidFill>
                <a:latin typeface="Telegraf"/>
              </a:rPr>
              <a:t> Non-Price Determinant of Demand</a:t>
            </a:r>
          </a:p>
          <a:p>
            <a:pPr marL="1209039" indent="-403013" lvl="2">
              <a:lnSpc>
                <a:spcPts val="3919"/>
              </a:lnSpc>
              <a:buFont typeface="Arial"/>
              <a:buChar char="⚬"/>
            </a:pPr>
            <a:r>
              <a:rPr lang="en-US" sz="2799">
                <a:solidFill>
                  <a:srgbClr val="000000"/>
                </a:solidFill>
                <a:latin typeface="Telegraf Bold"/>
              </a:rPr>
              <a:t>Example: </a:t>
            </a:r>
            <a:r>
              <a:rPr lang="en-US" sz="2799">
                <a:solidFill>
                  <a:srgbClr val="000000"/>
                </a:solidFill>
                <a:latin typeface="Telegraf"/>
              </a:rPr>
              <a:t>Change in Income</a:t>
            </a:r>
          </a:p>
          <a:p>
            <a:pPr algn="ctr">
              <a:lnSpc>
                <a:spcPts val="3919"/>
              </a:lnSpc>
            </a:pP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934909" y="1678390"/>
            <a:ext cx="2171067" cy="2460133"/>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510393" y="5993130"/>
            <a:ext cx="4424516" cy="411480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190497" y="6652602"/>
            <a:ext cx="1805409" cy="3455328"/>
          </a:xfrm>
          <a:prstGeom prst="rect">
            <a:avLst/>
          </a:prstGeom>
        </p:spPr>
      </p:pic>
      <p:pic>
        <p:nvPicPr>
          <p:cNvPr name="Picture 6" id="6"/>
          <p:cNvPicPr>
            <a:picLocks noChangeAspect="true"/>
          </p:cNvPicPr>
          <p:nvPr/>
        </p:nvPicPr>
        <p:blipFill>
          <a:blip r:embed="rId8"/>
          <a:srcRect l="0" t="0" r="0" b="0"/>
          <a:stretch>
            <a:fillRect/>
          </a:stretch>
        </p:blipFill>
        <p:spPr>
          <a:xfrm flipH="false" flipV="false" rot="0">
            <a:off x="6458462" y="7101044"/>
            <a:ext cx="3195934" cy="2157256"/>
          </a:xfrm>
          <a:prstGeom prst="rect">
            <a:avLst/>
          </a:prstGeom>
        </p:spPr>
      </p:pic>
      <p:grpSp>
        <p:nvGrpSpPr>
          <p:cNvPr name="Group 7" id="7"/>
          <p:cNvGrpSpPr/>
          <p:nvPr/>
        </p:nvGrpSpPr>
        <p:grpSpPr>
          <a:xfrm rot="0">
            <a:off x="909878" y="224363"/>
            <a:ext cx="16349422" cy="1608674"/>
            <a:chOff x="0" y="0"/>
            <a:chExt cx="21799229" cy="2144899"/>
          </a:xfrm>
        </p:grpSpPr>
        <p:sp>
          <p:nvSpPr>
            <p:cNvPr name="TextBox 8" id="8"/>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Changes to the Demand Curve</a:t>
              </a:r>
            </a:p>
          </p:txBody>
        </p:sp>
        <p:sp>
          <p:nvSpPr>
            <p:cNvPr name="TextBox 9" id="9"/>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920914" y="3439698"/>
            <a:ext cx="9831909" cy="5818602"/>
          </a:xfrm>
          <a:prstGeom prst="rect">
            <a:avLst/>
          </a:prstGeom>
        </p:spPr>
      </p:pic>
      <p:grpSp>
        <p:nvGrpSpPr>
          <p:cNvPr name="Group 3" id="3"/>
          <p:cNvGrpSpPr/>
          <p:nvPr/>
        </p:nvGrpSpPr>
        <p:grpSpPr>
          <a:xfrm rot="0">
            <a:off x="1028700" y="164038"/>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Change in Quantity Demanded</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6437263" y="1546820"/>
            <a:ext cx="5413474" cy="488316"/>
          </a:xfrm>
          <a:prstGeom prst="rect">
            <a:avLst/>
          </a:prstGeom>
        </p:spPr>
        <p:txBody>
          <a:bodyPr anchor="t" rtlCol="false" tIns="0" lIns="0" bIns="0" rIns="0">
            <a:spAutoFit/>
          </a:bodyPr>
          <a:lstStyle/>
          <a:p>
            <a:pPr algn="ctr">
              <a:lnSpc>
                <a:spcPts val="4059"/>
              </a:lnSpc>
            </a:pPr>
            <a:r>
              <a:rPr lang="en-US" sz="2899">
                <a:solidFill>
                  <a:srgbClr val="000000"/>
                </a:solidFill>
                <a:latin typeface="League Spartan"/>
              </a:rPr>
              <a:t>Change in Price of a Product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475727" y="2837470"/>
            <a:ext cx="8797289" cy="6777171"/>
          </a:xfrm>
          <a:prstGeom prst="rect">
            <a:avLst/>
          </a:prstGeom>
        </p:spPr>
      </p:pic>
      <p:grpSp>
        <p:nvGrpSpPr>
          <p:cNvPr name="Group 3" id="3"/>
          <p:cNvGrpSpPr/>
          <p:nvPr/>
        </p:nvGrpSpPr>
        <p:grpSpPr>
          <a:xfrm rot="0">
            <a:off x="1028700" y="164038"/>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Change in  Demand</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5776615" y="1546820"/>
            <a:ext cx="6734770" cy="488316"/>
          </a:xfrm>
          <a:prstGeom prst="rect">
            <a:avLst/>
          </a:prstGeom>
        </p:spPr>
        <p:txBody>
          <a:bodyPr anchor="t" rtlCol="false" tIns="0" lIns="0" bIns="0" rIns="0">
            <a:spAutoFit/>
          </a:bodyPr>
          <a:lstStyle/>
          <a:p>
            <a:pPr algn="ctr">
              <a:lnSpc>
                <a:spcPts val="4059"/>
              </a:lnSpc>
            </a:pPr>
            <a:r>
              <a:rPr lang="en-US" sz="2899">
                <a:solidFill>
                  <a:srgbClr val="000000"/>
                </a:solidFill>
                <a:latin typeface="League Spartan"/>
              </a:rPr>
              <a:t>Change in NON-PRICE determinant</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694714" y="3754647"/>
            <a:ext cx="4898571" cy="4114800"/>
          </a:xfrm>
          <a:prstGeom prst="rect">
            <a:avLst/>
          </a:prstGeom>
        </p:spPr>
      </p:pic>
      <p:grpSp>
        <p:nvGrpSpPr>
          <p:cNvPr name="Group 3" id="3"/>
          <p:cNvGrpSpPr/>
          <p:nvPr/>
        </p:nvGrpSpPr>
        <p:grpSpPr>
          <a:xfrm rot="0">
            <a:off x="1028700" y="1028700"/>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5 Demand Shifters</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6712" y="2932441"/>
            <a:ext cx="871988" cy="162988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120033" y="5556526"/>
            <a:ext cx="4047934" cy="4114800"/>
          </a:xfrm>
          <a:prstGeom prst="rect">
            <a:avLst/>
          </a:prstGeom>
        </p:spPr>
      </p:pic>
      <p:grpSp>
        <p:nvGrpSpPr>
          <p:cNvPr name="Group 4" id="4"/>
          <p:cNvGrpSpPr/>
          <p:nvPr/>
        </p:nvGrpSpPr>
        <p:grpSpPr>
          <a:xfrm rot="0">
            <a:off x="969289" y="164038"/>
            <a:ext cx="16349422" cy="1729324"/>
            <a:chOff x="0" y="0"/>
            <a:chExt cx="21799229" cy="2305766"/>
          </a:xfrm>
        </p:grpSpPr>
        <p:sp>
          <p:nvSpPr>
            <p:cNvPr name="TextBox 5" id="5"/>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5 Shifters of Demand</a:t>
              </a:r>
            </a:p>
          </p:txBody>
        </p:sp>
        <p:sp>
          <p:nvSpPr>
            <p:cNvPr name="TextBox 6" id="6"/>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grpSp>
        <p:nvGrpSpPr>
          <p:cNvPr name="Group 9" id="9"/>
          <p:cNvGrpSpPr/>
          <p:nvPr/>
        </p:nvGrpSpPr>
        <p:grpSpPr>
          <a:xfrm rot="0">
            <a:off x="1628240" y="3204475"/>
            <a:ext cx="9038535" cy="1357849"/>
            <a:chOff x="0" y="0"/>
            <a:chExt cx="12051380" cy="1810466"/>
          </a:xfrm>
        </p:grpSpPr>
        <p:sp>
          <p:nvSpPr>
            <p:cNvPr name="TextBox 10" id="10"/>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Income</a:t>
              </a:r>
            </a:p>
          </p:txBody>
        </p:sp>
        <p:sp>
          <p:nvSpPr>
            <p:cNvPr name="TextBox 11" id="11"/>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sp>
        <p:nvSpPr>
          <p:cNvPr name="TextBox 12" id="12"/>
          <p:cNvSpPr txBox="true"/>
          <p:nvPr/>
        </p:nvSpPr>
        <p:spPr>
          <a:xfrm rot="0">
            <a:off x="1628240" y="6426261"/>
            <a:ext cx="9038535" cy="370522"/>
          </a:xfrm>
          <a:prstGeom prst="rect">
            <a:avLst/>
          </a:prstGeom>
        </p:spPr>
        <p:txBody>
          <a:bodyPr anchor="t" rtlCol="false" tIns="0" lIns="0" bIns="0" rIns="0">
            <a:spAutoFit/>
          </a:bodyPr>
          <a:lstStyle/>
          <a:p>
            <a:pPr algn="l">
              <a:lnSpc>
                <a:spcPts val="3022"/>
              </a:lnSpc>
            </a:pPr>
          </a:p>
        </p:txBody>
      </p:sp>
      <p:sp>
        <p:nvSpPr>
          <p:cNvPr name="TextBox 13" id="13"/>
          <p:cNvSpPr txBox="true"/>
          <p:nvPr/>
        </p:nvSpPr>
        <p:spPr>
          <a:xfrm rot="0">
            <a:off x="1629694" y="8887777"/>
            <a:ext cx="9038535" cy="370522"/>
          </a:xfrm>
          <a:prstGeom prst="rect">
            <a:avLst/>
          </a:prstGeom>
        </p:spPr>
        <p:txBody>
          <a:bodyPr anchor="t" rtlCol="false" tIns="0" lIns="0" bIns="0" rIns="0">
            <a:spAutoFit/>
          </a:bodyPr>
          <a:lstStyle/>
          <a:p>
            <a:pPr algn="l">
              <a:lnSpc>
                <a:spcPts val="3022"/>
              </a:lnSpc>
            </a:pPr>
          </a:p>
        </p:txBody>
      </p:sp>
      <p:sp>
        <p:nvSpPr>
          <p:cNvPr name="TextBox 14" id="14"/>
          <p:cNvSpPr txBox="true"/>
          <p:nvPr/>
        </p:nvSpPr>
        <p:spPr>
          <a:xfrm rot="0">
            <a:off x="12227128" y="5537476"/>
            <a:ext cx="6558441" cy="370522"/>
          </a:xfrm>
          <a:prstGeom prst="rect">
            <a:avLst/>
          </a:prstGeom>
        </p:spPr>
        <p:txBody>
          <a:bodyPr anchor="t" rtlCol="false" tIns="0" lIns="0" bIns="0" rIns="0">
            <a:spAutoFit/>
          </a:bodyPr>
          <a:lstStyle/>
          <a:p>
            <a:pPr algn="l">
              <a:lnSpc>
                <a:spcPts val="3022"/>
              </a:lnSpc>
            </a:pPr>
          </a:p>
        </p:txBody>
      </p:sp>
      <p:sp>
        <p:nvSpPr>
          <p:cNvPr name="TextBox 15" id="15"/>
          <p:cNvSpPr txBox="true"/>
          <p:nvPr/>
        </p:nvSpPr>
        <p:spPr>
          <a:xfrm rot="0">
            <a:off x="12227128" y="8542228"/>
            <a:ext cx="6558441" cy="370522"/>
          </a:xfrm>
          <a:prstGeom prst="rect">
            <a:avLst/>
          </a:prstGeom>
        </p:spPr>
        <p:txBody>
          <a:bodyPr anchor="t" rtlCol="false" tIns="0" lIns="0" bIns="0" rIns="0">
            <a:spAutoFit/>
          </a:bodyPr>
          <a:lstStyle/>
          <a:p>
            <a:pPr algn="l">
              <a:lnSpc>
                <a:spcPts val="3022"/>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542489" y="6743316"/>
            <a:ext cx="3270048" cy="283007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12253" y="6780418"/>
            <a:ext cx="5017322" cy="2792976"/>
          </a:xfrm>
          <a:prstGeom prst="rect">
            <a:avLst/>
          </a:prstGeom>
        </p:spPr>
      </p:pic>
      <p:grpSp>
        <p:nvGrpSpPr>
          <p:cNvPr name="Group 4" id="4"/>
          <p:cNvGrpSpPr/>
          <p:nvPr/>
        </p:nvGrpSpPr>
        <p:grpSpPr>
          <a:xfrm rot="0">
            <a:off x="969289" y="164038"/>
            <a:ext cx="16349422" cy="1729324"/>
            <a:chOff x="0" y="0"/>
            <a:chExt cx="21799229" cy="2305766"/>
          </a:xfrm>
        </p:grpSpPr>
        <p:sp>
          <p:nvSpPr>
            <p:cNvPr name="TextBox 5" id="5"/>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Income</a:t>
              </a:r>
            </a:p>
          </p:txBody>
        </p:sp>
        <p:sp>
          <p:nvSpPr>
            <p:cNvPr name="TextBox 6" id="6"/>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sp>
        <p:nvSpPr>
          <p:cNvPr name="TextBox 9" id="9"/>
          <p:cNvSpPr txBox="true"/>
          <p:nvPr/>
        </p:nvSpPr>
        <p:spPr>
          <a:xfrm rot="0">
            <a:off x="1628240" y="4191802"/>
            <a:ext cx="9038535" cy="370522"/>
          </a:xfrm>
          <a:prstGeom prst="rect">
            <a:avLst/>
          </a:prstGeom>
        </p:spPr>
        <p:txBody>
          <a:bodyPr anchor="t" rtlCol="false" tIns="0" lIns="0" bIns="0" rIns="0">
            <a:spAutoFit/>
          </a:bodyPr>
          <a:lstStyle/>
          <a:p>
            <a:pPr algn="l">
              <a:lnSpc>
                <a:spcPts val="3022"/>
              </a:lnSpc>
            </a:pPr>
          </a:p>
        </p:txBody>
      </p:sp>
      <p:sp>
        <p:nvSpPr>
          <p:cNvPr name="TextBox 10" id="10"/>
          <p:cNvSpPr txBox="true"/>
          <p:nvPr/>
        </p:nvSpPr>
        <p:spPr>
          <a:xfrm rot="0">
            <a:off x="12227128" y="5537476"/>
            <a:ext cx="6558441" cy="370522"/>
          </a:xfrm>
          <a:prstGeom prst="rect">
            <a:avLst/>
          </a:prstGeom>
        </p:spPr>
        <p:txBody>
          <a:bodyPr anchor="t" rtlCol="false" tIns="0" lIns="0" bIns="0" rIns="0">
            <a:spAutoFit/>
          </a:bodyPr>
          <a:lstStyle/>
          <a:p>
            <a:pPr algn="l">
              <a:lnSpc>
                <a:spcPts val="3022"/>
              </a:lnSpc>
            </a:pPr>
          </a:p>
        </p:txBody>
      </p:sp>
      <p:sp>
        <p:nvSpPr>
          <p:cNvPr name="TextBox 11" id="11"/>
          <p:cNvSpPr txBox="true"/>
          <p:nvPr/>
        </p:nvSpPr>
        <p:spPr>
          <a:xfrm rot="0">
            <a:off x="12227128" y="8542228"/>
            <a:ext cx="6558441" cy="370522"/>
          </a:xfrm>
          <a:prstGeom prst="rect">
            <a:avLst/>
          </a:prstGeom>
        </p:spPr>
        <p:txBody>
          <a:bodyPr anchor="t" rtlCol="false" tIns="0" lIns="0" bIns="0" rIns="0">
            <a:spAutoFit/>
          </a:bodyPr>
          <a:lstStyle/>
          <a:p>
            <a:pPr algn="l">
              <a:lnSpc>
                <a:spcPts val="3022"/>
              </a:lnSpc>
            </a:pPr>
          </a:p>
        </p:txBody>
      </p:sp>
      <p:sp>
        <p:nvSpPr>
          <p:cNvPr name="TextBox 12" id="12"/>
          <p:cNvSpPr txBox="true"/>
          <p:nvPr/>
        </p:nvSpPr>
        <p:spPr>
          <a:xfrm rot="0">
            <a:off x="0" y="1798112"/>
            <a:ext cx="17813547" cy="15100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The amount of income people have, an</a:t>
            </a:r>
            <a:r>
              <a:rPr lang="en-US" sz="2799">
                <a:solidFill>
                  <a:srgbClr val="000000"/>
                </a:solidFill>
                <a:latin typeface="Telegraf"/>
              </a:rPr>
              <a:t>d changes in their income, is an important factor influencing the demand for a good or service. The effect on the demand curve will depend on the type of good considered: </a:t>
            </a:r>
            <a:r>
              <a:rPr lang="en-US" sz="2799">
                <a:solidFill>
                  <a:srgbClr val="0961A0"/>
                </a:solidFill>
                <a:latin typeface="Telegraf Bold"/>
              </a:rPr>
              <a:t>normal goods</a:t>
            </a:r>
            <a:r>
              <a:rPr lang="en-US" sz="2799">
                <a:solidFill>
                  <a:srgbClr val="000000"/>
                </a:solidFill>
                <a:latin typeface="Telegraf"/>
              </a:rPr>
              <a:t> and </a:t>
            </a:r>
            <a:r>
              <a:rPr lang="en-US" sz="2799">
                <a:solidFill>
                  <a:srgbClr val="0961A0"/>
                </a:solidFill>
                <a:latin typeface="Telegraf Bold"/>
              </a:rPr>
              <a:t>inferior goods</a:t>
            </a:r>
            <a:r>
              <a:rPr lang="en-US" sz="2799">
                <a:solidFill>
                  <a:srgbClr val="0961A0"/>
                </a:solidFill>
                <a:latin typeface="Telegraf"/>
              </a:rPr>
              <a:t>.</a:t>
            </a:r>
          </a:p>
        </p:txBody>
      </p:sp>
      <p:grpSp>
        <p:nvGrpSpPr>
          <p:cNvPr name="Group 13" id="13"/>
          <p:cNvGrpSpPr/>
          <p:nvPr/>
        </p:nvGrpSpPr>
        <p:grpSpPr>
          <a:xfrm rot="0">
            <a:off x="469166" y="4210852"/>
            <a:ext cx="6903497" cy="1237199"/>
            <a:chOff x="0" y="0"/>
            <a:chExt cx="9204663" cy="1649599"/>
          </a:xfrm>
        </p:grpSpPr>
        <p:sp>
          <p:nvSpPr>
            <p:cNvPr name="TextBox 14" id="14"/>
            <p:cNvSpPr txBox="true"/>
            <p:nvPr/>
          </p:nvSpPr>
          <p:spPr>
            <a:xfrm rot="0">
              <a:off x="0" y="114300"/>
              <a:ext cx="9204663" cy="850900"/>
            </a:xfrm>
            <a:prstGeom prst="rect">
              <a:avLst/>
            </a:prstGeom>
          </p:spPr>
          <p:txBody>
            <a:bodyPr anchor="t" rtlCol="false" tIns="0" lIns="0" bIns="0" rIns="0">
              <a:spAutoFit/>
            </a:bodyPr>
            <a:lstStyle/>
            <a:p>
              <a:pPr algn="ctr">
                <a:lnSpc>
                  <a:spcPts val="4559"/>
                </a:lnSpc>
              </a:pPr>
              <a:r>
                <a:rPr lang="en-US" sz="4800" spc="-240">
                  <a:solidFill>
                    <a:srgbClr val="000000"/>
                  </a:solidFill>
                  <a:latin typeface="League Spartan"/>
                </a:rPr>
                <a:t>Normal Goods</a:t>
              </a:r>
            </a:p>
          </p:txBody>
        </p:sp>
        <p:sp>
          <p:nvSpPr>
            <p:cNvPr name="TextBox 15" id="15"/>
            <p:cNvSpPr txBox="true"/>
            <p:nvPr/>
          </p:nvSpPr>
          <p:spPr>
            <a:xfrm rot="0">
              <a:off x="0" y="1161919"/>
              <a:ext cx="9204663" cy="487680"/>
            </a:xfrm>
            <a:prstGeom prst="rect">
              <a:avLst/>
            </a:prstGeom>
          </p:spPr>
          <p:txBody>
            <a:bodyPr anchor="t" rtlCol="false" tIns="0" lIns="0" bIns="0" rIns="0">
              <a:spAutoFit/>
            </a:bodyPr>
            <a:lstStyle/>
            <a:p>
              <a:pPr algn="l">
                <a:lnSpc>
                  <a:spcPts val="3022"/>
                </a:lnSpc>
              </a:pPr>
            </a:p>
          </p:txBody>
        </p:sp>
      </p:grpSp>
      <p:grpSp>
        <p:nvGrpSpPr>
          <p:cNvPr name="Group 16" id="16"/>
          <p:cNvGrpSpPr/>
          <p:nvPr/>
        </p:nvGrpSpPr>
        <p:grpSpPr>
          <a:xfrm rot="0">
            <a:off x="10355803" y="4210852"/>
            <a:ext cx="6903497" cy="1237199"/>
            <a:chOff x="0" y="0"/>
            <a:chExt cx="9204663" cy="1649599"/>
          </a:xfrm>
        </p:grpSpPr>
        <p:sp>
          <p:nvSpPr>
            <p:cNvPr name="TextBox 17" id="17"/>
            <p:cNvSpPr txBox="true"/>
            <p:nvPr/>
          </p:nvSpPr>
          <p:spPr>
            <a:xfrm rot="0">
              <a:off x="0" y="114300"/>
              <a:ext cx="9204663" cy="850900"/>
            </a:xfrm>
            <a:prstGeom prst="rect">
              <a:avLst/>
            </a:prstGeom>
          </p:spPr>
          <p:txBody>
            <a:bodyPr anchor="t" rtlCol="false" tIns="0" lIns="0" bIns="0" rIns="0">
              <a:spAutoFit/>
            </a:bodyPr>
            <a:lstStyle/>
            <a:p>
              <a:pPr algn="ctr">
                <a:lnSpc>
                  <a:spcPts val="4559"/>
                </a:lnSpc>
              </a:pPr>
              <a:r>
                <a:rPr lang="en-US" sz="4800" spc="-240">
                  <a:solidFill>
                    <a:srgbClr val="000000"/>
                  </a:solidFill>
                  <a:latin typeface="League Spartan"/>
                </a:rPr>
                <a:t>Inferior Goods</a:t>
              </a:r>
            </a:p>
          </p:txBody>
        </p:sp>
        <p:sp>
          <p:nvSpPr>
            <p:cNvPr name="TextBox 18" id="18"/>
            <p:cNvSpPr txBox="true"/>
            <p:nvPr/>
          </p:nvSpPr>
          <p:spPr>
            <a:xfrm rot="0">
              <a:off x="0" y="1161919"/>
              <a:ext cx="9204663" cy="487680"/>
            </a:xfrm>
            <a:prstGeom prst="rect">
              <a:avLst/>
            </a:prstGeom>
          </p:spPr>
          <p:txBody>
            <a:bodyPr anchor="t" rtlCol="false" tIns="0" lIns="0" bIns="0" rIns="0">
              <a:spAutoFit/>
            </a:bodyPr>
            <a:lstStyle/>
            <a:p>
              <a:pPr algn="l">
                <a:lnSpc>
                  <a:spcPts val="3022"/>
                </a:lnSpc>
              </a:pPr>
            </a:p>
          </p:txBody>
        </p:sp>
      </p:grpSp>
      <p:sp>
        <p:nvSpPr>
          <p:cNvPr name="TextBox 19" id="19"/>
          <p:cNvSpPr txBox="true"/>
          <p:nvPr/>
        </p:nvSpPr>
        <p:spPr>
          <a:xfrm rot="0">
            <a:off x="1028700" y="4926220"/>
            <a:ext cx="5678342"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As income increases, Demand increases.</a:t>
            </a:r>
          </a:p>
        </p:txBody>
      </p:sp>
      <p:sp>
        <p:nvSpPr>
          <p:cNvPr name="TextBox 20" id="20"/>
          <p:cNvSpPr txBox="true"/>
          <p:nvPr/>
        </p:nvSpPr>
        <p:spPr>
          <a:xfrm rot="0">
            <a:off x="10968380" y="4893061"/>
            <a:ext cx="5678342" cy="15100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As income decreases, Demand increases. These tend to be lower quality, less expensive goods.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62061" y="6172200"/>
            <a:ext cx="4763878" cy="4114800"/>
          </a:xfrm>
          <a:prstGeom prst="rect">
            <a:avLst/>
          </a:prstGeom>
        </p:spPr>
      </p:pic>
      <p:grpSp>
        <p:nvGrpSpPr>
          <p:cNvPr name="Group 3" id="3"/>
          <p:cNvGrpSpPr/>
          <p:nvPr/>
        </p:nvGrpSpPr>
        <p:grpSpPr>
          <a:xfrm rot="0">
            <a:off x="3031126" y="827995"/>
            <a:ext cx="12225749" cy="3802599"/>
            <a:chOff x="0" y="0"/>
            <a:chExt cx="16300998" cy="5070132"/>
          </a:xfrm>
        </p:grpSpPr>
        <p:sp>
          <p:nvSpPr>
            <p:cNvPr name="TextBox 4" id="4"/>
            <p:cNvSpPr txBox="true"/>
            <p:nvPr/>
          </p:nvSpPr>
          <p:spPr>
            <a:xfrm rot="0">
              <a:off x="0" y="152400"/>
              <a:ext cx="16300998" cy="4233333"/>
            </a:xfrm>
            <a:prstGeom prst="rect">
              <a:avLst/>
            </a:prstGeom>
          </p:spPr>
          <p:txBody>
            <a:bodyPr anchor="t" rtlCol="false" tIns="0" lIns="0" bIns="0" rIns="0">
              <a:spAutoFit/>
            </a:bodyPr>
            <a:lstStyle/>
            <a:p>
              <a:pPr algn="ctr">
                <a:lnSpc>
                  <a:spcPts val="6079"/>
                </a:lnSpc>
              </a:pPr>
              <a:r>
                <a:rPr lang="en-US" sz="6399" spc="-319">
                  <a:solidFill>
                    <a:srgbClr val="000000"/>
                  </a:solidFill>
                  <a:latin typeface="League Spartan"/>
                </a:rPr>
                <a:t>If you just opened a business selling T shirts, what kind of information would you need to know?</a:t>
              </a:r>
            </a:p>
          </p:txBody>
        </p:sp>
        <p:sp>
          <p:nvSpPr>
            <p:cNvPr name="TextBox 5" id="5"/>
            <p:cNvSpPr txBox="true"/>
            <p:nvPr/>
          </p:nvSpPr>
          <p:spPr>
            <a:xfrm rot="0">
              <a:off x="0" y="4582452"/>
              <a:ext cx="16300998"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7" id="7"/>
          <p:cNvGrpSpPr/>
          <p:nvPr/>
        </p:nvGrpSpPr>
        <p:grpSpPr>
          <a:xfrm rot="0">
            <a:off x="3031126" y="4810904"/>
            <a:ext cx="12225749" cy="1151474"/>
            <a:chOff x="0" y="0"/>
            <a:chExt cx="16300998" cy="1535299"/>
          </a:xfrm>
        </p:grpSpPr>
        <p:sp>
          <p:nvSpPr>
            <p:cNvPr name="TextBox 8" id="8"/>
            <p:cNvSpPr txBox="true"/>
            <p:nvPr/>
          </p:nvSpPr>
          <p:spPr>
            <a:xfrm rot="0">
              <a:off x="0" y="95250"/>
              <a:ext cx="16300998" cy="755650"/>
            </a:xfrm>
            <a:prstGeom prst="rect">
              <a:avLst/>
            </a:prstGeom>
          </p:spPr>
          <p:txBody>
            <a:bodyPr anchor="t" rtlCol="false" tIns="0" lIns="0" bIns="0" rIns="0">
              <a:spAutoFit/>
            </a:bodyPr>
            <a:lstStyle/>
            <a:p>
              <a:pPr algn="ctr">
                <a:lnSpc>
                  <a:spcPts val="3990"/>
                </a:lnSpc>
              </a:pPr>
              <a:r>
                <a:rPr lang="en-US" sz="4200" spc="-210">
                  <a:solidFill>
                    <a:srgbClr val="000000"/>
                  </a:solidFill>
                  <a:latin typeface="League Spartan Bold"/>
                </a:rPr>
                <a:t>Discuss with your partner</a:t>
              </a:r>
            </a:p>
          </p:txBody>
        </p:sp>
        <p:sp>
          <p:nvSpPr>
            <p:cNvPr name="TextBox 9" id="9"/>
            <p:cNvSpPr txBox="true"/>
            <p:nvPr/>
          </p:nvSpPr>
          <p:spPr>
            <a:xfrm rot="0">
              <a:off x="0" y="1047619"/>
              <a:ext cx="16300998"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6712" y="2932441"/>
            <a:ext cx="871988" cy="162988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2539" y="5143500"/>
            <a:ext cx="1140766" cy="1653283"/>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160165" y="7020792"/>
            <a:ext cx="1987343" cy="2727058"/>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1357290" y="7020792"/>
            <a:ext cx="1950077" cy="2733753"/>
          </a:xfrm>
          <a:prstGeom prst="rect">
            <a:avLst/>
          </a:prstGeom>
        </p:spPr>
      </p:pic>
      <p:grpSp>
        <p:nvGrpSpPr>
          <p:cNvPr name="Group 6" id="6"/>
          <p:cNvGrpSpPr/>
          <p:nvPr/>
        </p:nvGrpSpPr>
        <p:grpSpPr>
          <a:xfrm rot="0">
            <a:off x="969289" y="164038"/>
            <a:ext cx="16349422" cy="1729324"/>
            <a:chOff x="0" y="0"/>
            <a:chExt cx="21799229" cy="2305766"/>
          </a:xfrm>
        </p:grpSpPr>
        <p:sp>
          <p:nvSpPr>
            <p:cNvPr name="TextBox 7" id="7"/>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5 Shifters of Demand</a:t>
              </a:r>
            </a:p>
          </p:txBody>
        </p:sp>
        <p:sp>
          <p:nvSpPr>
            <p:cNvPr name="TextBox 8" id="8"/>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grpSp>
        <p:nvGrpSpPr>
          <p:cNvPr name="Group 11" id="11"/>
          <p:cNvGrpSpPr/>
          <p:nvPr/>
        </p:nvGrpSpPr>
        <p:grpSpPr>
          <a:xfrm rot="0">
            <a:off x="1628240" y="3204475"/>
            <a:ext cx="9038535" cy="1357849"/>
            <a:chOff x="0" y="0"/>
            <a:chExt cx="12051380" cy="1810466"/>
          </a:xfrm>
        </p:grpSpPr>
        <p:sp>
          <p:nvSpPr>
            <p:cNvPr name="TextBox 12" id="12"/>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Income</a:t>
              </a:r>
            </a:p>
          </p:txBody>
        </p:sp>
        <p:sp>
          <p:nvSpPr>
            <p:cNvPr name="TextBox 13" id="13"/>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4" id="14"/>
          <p:cNvGrpSpPr/>
          <p:nvPr/>
        </p:nvGrpSpPr>
        <p:grpSpPr>
          <a:xfrm rot="0">
            <a:off x="1628240" y="5438934"/>
            <a:ext cx="9038535" cy="1357849"/>
            <a:chOff x="0" y="0"/>
            <a:chExt cx="12051380" cy="1810466"/>
          </a:xfrm>
        </p:grpSpPr>
        <p:sp>
          <p:nvSpPr>
            <p:cNvPr name="TextBox 15" id="15"/>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Price of Related Goods</a:t>
              </a:r>
            </a:p>
          </p:txBody>
        </p:sp>
        <p:sp>
          <p:nvSpPr>
            <p:cNvPr name="TextBox 16" id="16"/>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14234" y="6268252"/>
            <a:ext cx="1386635" cy="299004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915245" y="6268252"/>
            <a:ext cx="1311884" cy="2990048"/>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506349" y="6211351"/>
            <a:ext cx="1440953" cy="3046949"/>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45830" y="6183838"/>
            <a:ext cx="1877141" cy="1550988"/>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4546504" y="6183838"/>
            <a:ext cx="1285721" cy="1495024"/>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412982" y="8356603"/>
            <a:ext cx="1542837" cy="1238127"/>
          </a:xfrm>
          <a:prstGeom prst="rect">
            <a:avLst/>
          </a:prstGeom>
        </p:spPr>
      </p:pic>
      <p:pic>
        <p:nvPicPr>
          <p:cNvPr name="Picture 8" id="8"/>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5400000">
            <a:off x="4885771" y="8163378"/>
            <a:ext cx="607186" cy="1624577"/>
          </a:xfrm>
          <a:prstGeom prst="rect">
            <a:avLst/>
          </a:prstGeom>
        </p:spPr>
      </p:pic>
      <p:grpSp>
        <p:nvGrpSpPr>
          <p:cNvPr name="Group 9" id="9"/>
          <p:cNvGrpSpPr/>
          <p:nvPr/>
        </p:nvGrpSpPr>
        <p:grpSpPr>
          <a:xfrm rot="0">
            <a:off x="969289" y="164038"/>
            <a:ext cx="16349422" cy="1729324"/>
            <a:chOff x="0" y="0"/>
            <a:chExt cx="21799229" cy="2305766"/>
          </a:xfrm>
        </p:grpSpPr>
        <p:sp>
          <p:nvSpPr>
            <p:cNvPr name="TextBox 10" id="10"/>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Related Goods</a:t>
              </a:r>
            </a:p>
          </p:txBody>
        </p:sp>
        <p:sp>
          <p:nvSpPr>
            <p:cNvPr name="TextBox 11" id="11"/>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12" id="12"/>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3" id="13"/>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sp>
        <p:nvSpPr>
          <p:cNvPr name="TextBox 14" id="14"/>
          <p:cNvSpPr txBox="true"/>
          <p:nvPr/>
        </p:nvSpPr>
        <p:spPr>
          <a:xfrm rot="0">
            <a:off x="1628240" y="4191802"/>
            <a:ext cx="9038535" cy="370522"/>
          </a:xfrm>
          <a:prstGeom prst="rect">
            <a:avLst/>
          </a:prstGeom>
        </p:spPr>
        <p:txBody>
          <a:bodyPr anchor="t" rtlCol="false" tIns="0" lIns="0" bIns="0" rIns="0">
            <a:spAutoFit/>
          </a:bodyPr>
          <a:lstStyle/>
          <a:p>
            <a:pPr algn="l">
              <a:lnSpc>
                <a:spcPts val="3022"/>
              </a:lnSpc>
            </a:pPr>
          </a:p>
        </p:txBody>
      </p:sp>
      <p:sp>
        <p:nvSpPr>
          <p:cNvPr name="TextBox 15" id="15"/>
          <p:cNvSpPr txBox="true"/>
          <p:nvPr/>
        </p:nvSpPr>
        <p:spPr>
          <a:xfrm rot="0">
            <a:off x="12227128" y="5537476"/>
            <a:ext cx="6558441" cy="370522"/>
          </a:xfrm>
          <a:prstGeom prst="rect">
            <a:avLst/>
          </a:prstGeom>
        </p:spPr>
        <p:txBody>
          <a:bodyPr anchor="t" rtlCol="false" tIns="0" lIns="0" bIns="0" rIns="0">
            <a:spAutoFit/>
          </a:bodyPr>
          <a:lstStyle/>
          <a:p>
            <a:pPr algn="l">
              <a:lnSpc>
                <a:spcPts val="3022"/>
              </a:lnSpc>
            </a:pPr>
          </a:p>
        </p:txBody>
      </p:sp>
      <p:sp>
        <p:nvSpPr>
          <p:cNvPr name="TextBox 16" id="16"/>
          <p:cNvSpPr txBox="true"/>
          <p:nvPr/>
        </p:nvSpPr>
        <p:spPr>
          <a:xfrm rot="0">
            <a:off x="0" y="1798112"/>
            <a:ext cx="17813547"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Goods can be </a:t>
            </a:r>
            <a:r>
              <a:rPr lang="en-US" sz="2799">
                <a:solidFill>
                  <a:srgbClr val="FF0000"/>
                </a:solidFill>
                <a:latin typeface="Telegraf Bold"/>
              </a:rPr>
              <a:t>substitutes</a:t>
            </a:r>
            <a:r>
              <a:rPr lang="en-US" sz="2799">
                <a:solidFill>
                  <a:srgbClr val="000000"/>
                </a:solidFill>
                <a:latin typeface="Telegraf"/>
              </a:rPr>
              <a:t> for ea</a:t>
            </a:r>
            <a:r>
              <a:rPr lang="en-US" sz="2799">
                <a:solidFill>
                  <a:srgbClr val="000000"/>
                </a:solidFill>
                <a:latin typeface="Telegraf"/>
              </a:rPr>
              <a:t>ch other, </a:t>
            </a:r>
            <a:r>
              <a:rPr lang="en-US" sz="2799">
                <a:solidFill>
                  <a:srgbClr val="FF0000"/>
                </a:solidFill>
                <a:latin typeface="Telegraf Bold"/>
              </a:rPr>
              <a:t>complementary</a:t>
            </a:r>
            <a:r>
              <a:rPr lang="en-US" sz="2799">
                <a:solidFill>
                  <a:srgbClr val="000000"/>
                </a:solidFill>
                <a:latin typeface="Telegraf"/>
              </a:rPr>
              <a:t> to each other or not related at all. When they are related in some way, a change in the price of one will result in</a:t>
            </a:r>
            <a:r>
              <a:rPr lang="en-US" sz="2799">
                <a:solidFill>
                  <a:srgbClr val="000000"/>
                </a:solidFill>
                <a:latin typeface="Telegraf"/>
              </a:rPr>
              <a:t> </a:t>
            </a:r>
            <a:r>
              <a:rPr lang="en-US" sz="2799">
                <a:solidFill>
                  <a:srgbClr val="000000"/>
                </a:solidFill>
                <a:latin typeface="Telegraf"/>
              </a:rPr>
              <a:t>a </a:t>
            </a:r>
            <a:r>
              <a:rPr lang="en-US" sz="2799">
                <a:solidFill>
                  <a:srgbClr val="000000"/>
                </a:solidFill>
                <a:latin typeface="Telegraf"/>
              </a:rPr>
              <a:t>chan</a:t>
            </a:r>
            <a:r>
              <a:rPr lang="en-US" sz="2799">
                <a:solidFill>
                  <a:srgbClr val="000000"/>
                </a:solidFill>
                <a:latin typeface="Telegraf"/>
              </a:rPr>
              <a:t>g</a:t>
            </a:r>
            <a:r>
              <a:rPr lang="en-US" sz="2799">
                <a:solidFill>
                  <a:srgbClr val="000000"/>
                </a:solidFill>
                <a:latin typeface="Telegraf"/>
              </a:rPr>
              <a:t>e in</a:t>
            </a:r>
            <a:r>
              <a:rPr lang="en-US" sz="2799">
                <a:solidFill>
                  <a:srgbClr val="000000"/>
                </a:solidFill>
                <a:latin typeface="Telegraf"/>
              </a:rPr>
              <a:t> the demand of</a:t>
            </a:r>
            <a:r>
              <a:rPr lang="en-US" sz="2799">
                <a:solidFill>
                  <a:srgbClr val="000000"/>
                </a:solidFill>
                <a:latin typeface="Telegraf"/>
              </a:rPr>
              <a:t> th</a:t>
            </a:r>
            <a:r>
              <a:rPr lang="en-US" sz="2799">
                <a:solidFill>
                  <a:srgbClr val="000000"/>
                </a:solidFill>
                <a:latin typeface="Telegraf"/>
              </a:rPr>
              <a:t>e</a:t>
            </a:r>
            <a:r>
              <a:rPr lang="en-US" sz="2799">
                <a:solidFill>
                  <a:srgbClr val="000000"/>
                </a:solidFill>
                <a:latin typeface="Telegraf"/>
              </a:rPr>
              <a:t> </a:t>
            </a:r>
            <a:r>
              <a:rPr lang="en-US" sz="2799">
                <a:solidFill>
                  <a:srgbClr val="000000"/>
                </a:solidFill>
                <a:latin typeface="Telegraf"/>
              </a:rPr>
              <a:t>o</a:t>
            </a:r>
            <a:r>
              <a:rPr lang="en-US" sz="2799">
                <a:solidFill>
                  <a:srgbClr val="000000"/>
                </a:solidFill>
                <a:latin typeface="Telegraf"/>
              </a:rPr>
              <a:t>the</a:t>
            </a:r>
            <a:r>
              <a:rPr lang="en-US" sz="2799">
                <a:solidFill>
                  <a:srgbClr val="000000"/>
                </a:solidFill>
                <a:latin typeface="Telegraf"/>
              </a:rPr>
              <a:t>r.</a:t>
            </a:r>
          </a:p>
        </p:txBody>
      </p:sp>
      <p:grpSp>
        <p:nvGrpSpPr>
          <p:cNvPr name="Group 17" id="17"/>
          <p:cNvGrpSpPr/>
          <p:nvPr/>
        </p:nvGrpSpPr>
        <p:grpSpPr>
          <a:xfrm rot="0">
            <a:off x="469166" y="4210852"/>
            <a:ext cx="6903497" cy="1237199"/>
            <a:chOff x="0" y="0"/>
            <a:chExt cx="9204663" cy="1649599"/>
          </a:xfrm>
        </p:grpSpPr>
        <p:sp>
          <p:nvSpPr>
            <p:cNvPr name="TextBox 18" id="18"/>
            <p:cNvSpPr txBox="true"/>
            <p:nvPr/>
          </p:nvSpPr>
          <p:spPr>
            <a:xfrm rot="0">
              <a:off x="0" y="114300"/>
              <a:ext cx="9204663" cy="850900"/>
            </a:xfrm>
            <a:prstGeom prst="rect">
              <a:avLst/>
            </a:prstGeom>
          </p:spPr>
          <p:txBody>
            <a:bodyPr anchor="t" rtlCol="false" tIns="0" lIns="0" bIns="0" rIns="0">
              <a:spAutoFit/>
            </a:bodyPr>
            <a:lstStyle/>
            <a:p>
              <a:pPr algn="ctr">
                <a:lnSpc>
                  <a:spcPts val="4559"/>
                </a:lnSpc>
              </a:pPr>
              <a:r>
                <a:rPr lang="en-US" sz="4800" spc="-240">
                  <a:solidFill>
                    <a:srgbClr val="000000"/>
                  </a:solidFill>
                  <a:latin typeface="League Spartan"/>
                </a:rPr>
                <a:t>Complements</a:t>
              </a:r>
            </a:p>
          </p:txBody>
        </p:sp>
        <p:sp>
          <p:nvSpPr>
            <p:cNvPr name="TextBox 19" id="19"/>
            <p:cNvSpPr txBox="true"/>
            <p:nvPr/>
          </p:nvSpPr>
          <p:spPr>
            <a:xfrm rot="0">
              <a:off x="0" y="1161919"/>
              <a:ext cx="9204663" cy="487680"/>
            </a:xfrm>
            <a:prstGeom prst="rect">
              <a:avLst/>
            </a:prstGeom>
          </p:spPr>
          <p:txBody>
            <a:bodyPr anchor="t" rtlCol="false" tIns="0" lIns="0" bIns="0" rIns="0">
              <a:spAutoFit/>
            </a:bodyPr>
            <a:lstStyle/>
            <a:p>
              <a:pPr algn="l">
                <a:lnSpc>
                  <a:spcPts val="3022"/>
                </a:lnSpc>
              </a:pPr>
            </a:p>
          </p:txBody>
        </p:sp>
      </p:grpSp>
      <p:grpSp>
        <p:nvGrpSpPr>
          <p:cNvPr name="Group 20" id="20"/>
          <p:cNvGrpSpPr/>
          <p:nvPr/>
        </p:nvGrpSpPr>
        <p:grpSpPr>
          <a:xfrm rot="0">
            <a:off x="10355803" y="4210852"/>
            <a:ext cx="6903497" cy="1237199"/>
            <a:chOff x="0" y="0"/>
            <a:chExt cx="9204663" cy="1649599"/>
          </a:xfrm>
        </p:grpSpPr>
        <p:sp>
          <p:nvSpPr>
            <p:cNvPr name="TextBox 21" id="21"/>
            <p:cNvSpPr txBox="true"/>
            <p:nvPr/>
          </p:nvSpPr>
          <p:spPr>
            <a:xfrm rot="0">
              <a:off x="0" y="114300"/>
              <a:ext cx="9204663" cy="850900"/>
            </a:xfrm>
            <a:prstGeom prst="rect">
              <a:avLst/>
            </a:prstGeom>
          </p:spPr>
          <p:txBody>
            <a:bodyPr anchor="t" rtlCol="false" tIns="0" lIns="0" bIns="0" rIns="0">
              <a:spAutoFit/>
            </a:bodyPr>
            <a:lstStyle/>
            <a:p>
              <a:pPr algn="ctr">
                <a:lnSpc>
                  <a:spcPts val="4559"/>
                </a:lnSpc>
              </a:pPr>
              <a:r>
                <a:rPr lang="en-US" sz="4800" spc="-240">
                  <a:solidFill>
                    <a:srgbClr val="000000"/>
                  </a:solidFill>
                  <a:latin typeface="League Spartan"/>
                </a:rPr>
                <a:t>Substitutes</a:t>
              </a:r>
            </a:p>
          </p:txBody>
        </p:sp>
        <p:sp>
          <p:nvSpPr>
            <p:cNvPr name="TextBox 22" id="22"/>
            <p:cNvSpPr txBox="true"/>
            <p:nvPr/>
          </p:nvSpPr>
          <p:spPr>
            <a:xfrm rot="0">
              <a:off x="0" y="1161919"/>
              <a:ext cx="9204663" cy="487680"/>
            </a:xfrm>
            <a:prstGeom prst="rect">
              <a:avLst/>
            </a:prstGeom>
          </p:spPr>
          <p:txBody>
            <a:bodyPr anchor="t" rtlCol="false" tIns="0" lIns="0" bIns="0" rIns="0">
              <a:spAutoFit/>
            </a:bodyPr>
            <a:lstStyle/>
            <a:p>
              <a:pPr algn="l">
                <a:lnSpc>
                  <a:spcPts val="3022"/>
                </a:lnSpc>
              </a:pPr>
            </a:p>
          </p:txBody>
        </p:sp>
      </p:grpSp>
      <p:sp>
        <p:nvSpPr>
          <p:cNvPr name="TextBox 23" id="23"/>
          <p:cNvSpPr txBox="true"/>
          <p:nvPr/>
        </p:nvSpPr>
        <p:spPr>
          <a:xfrm rot="0">
            <a:off x="1028700" y="4926220"/>
            <a:ext cx="5678342"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Two goods that are typically purchased or used together.</a:t>
            </a:r>
          </a:p>
        </p:txBody>
      </p:sp>
      <p:sp>
        <p:nvSpPr>
          <p:cNvPr name="TextBox 24" id="24"/>
          <p:cNvSpPr txBox="true"/>
          <p:nvPr/>
        </p:nvSpPr>
        <p:spPr>
          <a:xfrm rot="0">
            <a:off x="10968380" y="4893061"/>
            <a:ext cx="5678342" cy="5194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Two goods that are similar.</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6712" y="2932441"/>
            <a:ext cx="871988" cy="162988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2539" y="5143500"/>
            <a:ext cx="1140766" cy="1653283"/>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29160" y="7392026"/>
            <a:ext cx="1199081" cy="186627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0">
            <a:off x="11256649" y="1937685"/>
            <a:ext cx="6002651" cy="5962766"/>
          </a:xfrm>
          <a:prstGeom prst="rect">
            <a:avLst/>
          </a:prstGeom>
        </p:spPr>
      </p:pic>
      <p:grpSp>
        <p:nvGrpSpPr>
          <p:cNvPr name="Group 6" id="6"/>
          <p:cNvGrpSpPr/>
          <p:nvPr/>
        </p:nvGrpSpPr>
        <p:grpSpPr>
          <a:xfrm rot="0">
            <a:off x="969289" y="164038"/>
            <a:ext cx="16349422" cy="1729324"/>
            <a:chOff x="0" y="0"/>
            <a:chExt cx="21799229" cy="2305766"/>
          </a:xfrm>
        </p:grpSpPr>
        <p:sp>
          <p:nvSpPr>
            <p:cNvPr name="TextBox 7" id="7"/>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5 Shifters of Demand</a:t>
              </a:r>
            </a:p>
          </p:txBody>
        </p:sp>
        <p:sp>
          <p:nvSpPr>
            <p:cNvPr name="TextBox 8" id="8"/>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grpSp>
        <p:nvGrpSpPr>
          <p:cNvPr name="Group 11" id="11"/>
          <p:cNvGrpSpPr/>
          <p:nvPr/>
        </p:nvGrpSpPr>
        <p:grpSpPr>
          <a:xfrm rot="0">
            <a:off x="1628240" y="3204475"/>
            <a:ext cx="9038535" cy="1357849"/>
            <a:chOff x="0" y="0"/>
            <a:chExt cx="12051380" cy="1810466"/>
          </a:xfrm>
        </p:grpSpPr>
        <p:sp>
          <p:nvSpPr>
            <p:cNvPr name="TextBox 12" id="12"/>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Income</a:t>
              </a:r>
            </a:p>
          </p:txBody>
        </p:sp>
        <p:sp>
          <p:nvSpPr>
            <p:cNvPr name="TextBox 13" id="13"/>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4" id="14"/>
          <p:cNvGrpSpPr/>
          <p:nvPr/>
        </p:nvGrpSpPr>
        <p:grpSpPr>
          <a:xfrm rot="0">
            <a:off x="1628240" y="5438934"/>
            <a:ext cx="9038535" cy="1357849"/>
            <a:chOff x="0" y="0"/>
            <a:chExt cx="12051380" cy="1810466"/>
          </a:xfrm>
        </p:grpSpPr>
        <p:sp>
          <p:nvSpPr>
            <p:cNvPr name="TextBox 15" id="15"/>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Price of Related Goods</a:t>
              </a:r>
            </a:p>
          </p:txBody>
        </p:sp>
        <p:sp>
          <p:nvSpPr>
            <p:cNvPr name="TextBox 16" id="16"/>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7" id="17"/>
          <p:cNvGrpSpPr/>
          <p:nvPr/>
        </p:nvGrpSpPr>
        <p:grpSpPr>
          <a:xfrm rot="0">
            <a:off x="1629694" y="7900451"/>
            <a:ext cx="9038535" cy="1357849"/>
            <a:chOff x="0" y="0"/>
            <a:chExt cx="12051380" cy="1810466"/>
          </a:xfrm>
        </p:grpSpPr>
        <p:sp>
          <p:nvSpPr>
            <p:cNvPr name="TextBox 18" id="18"/>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Tastes and Preferences</a:t>
              </a:r>
            </a:p>
          </p:txBody>
        </p:sp>
        <p:sp>
          <p:nvSpPr>
            <p:cNvPr name="TextBox 19" id="19"/>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30958" y="4616845"/>
            <a:ext cx="4171231" cy="247666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6809362" y="6172200"/>
            <a:ext cx="4669277" cy="411480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610351" y="3731920"/>
            <a:ext cx="3648949" cy="3361594"/>
          </a:xfrm>
          <a:prstGeom prst="rect">
            <a:avLst/>
          </a:prstGeom>
        </p:spPr>
      </p:pic>
      <p:grpSp>
        <p:nvGrpSpPr>
          <p:cNvPr name="Group 5" id="5"/>
          <p:cNvGrpSpPr/>
          <p:nvPr/>
        </p:nvGrpSpPr>
        <p:grpSpPr>
          <a:xfrm rot="0">
            <a:off x="969289" y="164038"/>
            <a:ext cx="16349422" cy="1729324"/>
            <a:chOff x="0" y="0"/>
            <a:chExt cx="21799229" cy="2305766"/>
          </a:xfrm>
        </p:grpSpPr>
        <p:sp>
          <p:nvSpPr>
            <p:cNvPr name="TextBox 6" id="6"/>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Tastes and Preferences</a:t>
              </a:r>
            </a:p>
          </p:txBody>
        </p:sp>
        <p:sp>
          <p:nvSpPr>
            <p:cNvPr name="TextBox 7" id="7"/>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sp>
        <p:nvSpPr>
          <p:cNvPr name="TextBox 10" id="10"/>
          <p:cNvSpPr txBox="true"/>
          <p:nvPr/>
        </p:nvSpPr>
        <p:spPr>
          <a:xfrm rot="0">
            <a:off x="0" y="1798112"/>
            <a:ext cx="17813547"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When goods becom</a:t>
            </a:r>
            <a:r>
              <a:rPr lang="en-US" sz="2799">
                <a:solidFill>
                  <a:srgbClr val="000000"/>
                </a:solidFill>
                <a:latin typeface="Telegraf"/>
              </a:rPr>
              <a:t>e</a:t>
            </a:r>
            <a:r>
              <a:rPr lang="en-US" sz="2799">
                <a:solidFill>
                  <a:srgbClr val="000000"/>
                </a:solidFill>
                <a:latin typeface="Telegraf"/>
              </a:rPr>
              <a:t> more</a:t>
            </a:r>
            <a:r>
              <a:rPr lang="en-US" sz="2799">
                <a:solidFill>
                  <a:srgbClr val="000000"/>
                </a:solidFill>
                <a:latin typeface="Telegraf"/>
              </a:rPr>
              <a:t> or less pop</a:t>
            </a:r>
            <a:r>
              <a:rPr lang="en-US" sz="2799">
                <a:solidFill>
                  <a:srgbClr val="000000"/>
                </a:solidFill>
                <a:latin typeface="Telegraf"/>
              </a:rPr>
              <a:t>u</a:t>
            </a:r>
            <a:r>
              <a:rPr lang="en-US" sz="2799">
                <a:solidFill>
                  <a:srgbClr val="000000"/>
                </a:solidFill>
                <a:latin typeface="Telegraf"/>
              </a:rPr>
              <a:t>lar because of fashion, current events or promotion campaigns, demand is affected and the demand curve may shift to t</a:t>
            </a:r>
            <a:r>
              <a:rPr lang="en-US" sz="2799">
                <a:solidFill>
                  <a:srgbClr val="000000"/>
                </a:solidFill>
                <a:latin typeface="Telegraf"/>
              </a:rPr>
              <a:t>he righ</a:t>
            </a:r>
            <a:r>
              <a:rPr lang="en-US" sz="2799">
                <a:solidFill>
                  <a:srgbClr val="000000"/>
                </a:solidFill>
                <a:latin typeface="Telegraf"/>
              </a:rPr>
              <a:t>t or to</a:t>
            </a:r>
            <a:r>
              <a:rPr lang="en-US" sz="2799">
                <a:solidFill>
                  <a:srgbClr val="000000"/>
                </a:solidFill>
                <a:latin typeface="Telegraf"/>
              </a:rPr>
              <a:t> th</a:t>
            </a:r>
            <a:r>
              <a:rPr lang="en-US" sz="2799">
                <a:solidFill>
                  <a:srgbClr val="000000"/>
                </a:solidFill>
                <a:latin typeface="Telegraf"/>
              </a:rPr>
              <a:t>e</a:t>
            </a:r>
            <a:r>
              <a:rPr lang="en-US" sz="2799">
                <a:solidFill>
                  <a:srgbClr val="000000"/>
                </a:solidFill>
                <a:latin typeface="Telegraf"/>
              </a:rPr>
              <a:t> left</a:t>
            </a:r>
            <a:r>
              <a:rPr lang="en-US" sz="2799">
                <a:solidFill>
                  <a:srgbClr val="000000"/>
                </a:solidFill>
                <a:latin typeface="Telegraf"/>
              </a:rPr>
              <a:t>.</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6712" y="2932441"/>
            <a:ext cx="871988" cy="162988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2539" y="5143500"/>
            <a:ext cx="1140766" cy="1653283"/>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29160" y="7392026"/>
            <a:ext cx="1199081" cy="186627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668229" y="3653168"/>
            <a:ext cx="1259181" cy="1818312"/>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1297819" y="5856574"/>
            <a:ext cx="5133755" cy="4087752"/>
          </a:xfrm>
          <a:prstGeom prst="rect">
            <a:avLst/>
          </a:prstGeom>
        </p:spPr>
      </p:pic>
      <p:grpSp>
        <p:nvGrpSpPr>
          <p:cNvPr name="Group 7" id="7"/>
          <p:cNvGrpSpPr/>
          <p:nvPr/>
        </p:nvGrpSpPr>
        <p:grpSpPr>
          <a:xfrm rot="0">
            <a:off x="969289" y="164038"/>
            <a:ext cx="16349422" cy="1729324"/>
            <a:chOff x="0" y="0"/>
            <a:chExt cx="21799229" cy="2305766"/>
          </a:xfrm>
        </p:grpSpPr>
        <p:sp>
          <p:nvSpPr>
            <p:cNvPr name="TextBox 8" id="8"/>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5 Shifters of Demand</a:t>
              </a:r>
            </a:p>
          </p:txBody>
        </p:sp>
        <p:sp>
          <p:nvSpPr>
            <p:cNvPr name="TextBox 9" id="9"/>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1" id="11"/>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grpSp>
        <p:nvGrpSpPr>
          <p:cNvPr name="Group 12" id="12"/>
          <p:cNvGrpSpPr/>
          <p:nvPr/>
        </p:nvGrpSpPr>
        <p:grpSpPr>
          <a:xfrm rot="0">
            <a:off x="1628240" y="3204475"/>
            <a:ext cx="9038535" cy="1357849"/>
            <a:chOff x="0" y="0"/>
            <a:chExt cx="12051380" cy="1810466"/>
          </a:xfrm>
        </p:grpSpPr>
        <p:sp>
          <p:nvSpPr>
            <p:cNvPr name="TextBox 13" id="13"/>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Income</a:t>
              </a:r>
            </a:p>
          </p:txBody>
        </p:sp>
        <p:sp>
          <p:nvSpPr>
            <p:cNvPr name="TextBox 14" id="14"/>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5" id="15"/>
          <p:cNvGrpSpPr/>
          <p:nvPr/>
        </p:nvGrpSpPr>
        <p:grpSpPr>
          <a:xfrm rot="0">
            <a:off x="1628240" y="5438934"/>
            <a:ext cx="9038535" cy="1357849"/>
            <a:chOff x="0" y="0"/>
            <a:chExt cx="12051380" cy="1810466"/>
          </a:xfrm>
        </p:grpSpPr>
        <p:sp>
          <p:nvSpPr>
            <p:cNvPr name="TextBox 16" id="16"/>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Price of Related Goods</a:t>
              </a:r>
            </a:p>
          </p:txBody>
        </p:sp>
        <p:sp>
          <p:nvSpPr>
            <p:cNvPr name="TextBox 17" id="17"/>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8" id="18"/>
          <p:cNvGrpSpPr/>
          <p:nvPr/>
        </p:nvGrpSpPr>
        <p:grpSpPr>
          <a:xfrm rot="0">
            <a:off x="1629694" y="7900451"/>
            <a:ext cx="9038535" cy="1357849"/>
            <a:chOff x="0" y="0"/>
            <a:chExt cx="12051380" cy="1810466"/>
          </a:xfrm>
        </p:grpSpPr>
        <p:sp>
          <p:nvSpPr>
            <p:cNvPr name="TextBox 19" id="19"/>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Tastes and Preferences</a:t>
              </a:r>
            </a:p>
          </p:txBody>
        </p:sp>
        <p:sp>
          <p:nvSpPr>
            <p:cNvPr name="TextBox 20" id="20"/>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21" id="21"/>
          <p:cNvGrpSpPr/>
          <p:nvPr/>
        </p:nvGrpSpPr>
        <p:grpSpPr>
          <a:xfrm rot="0">
            <a:off x="12227128" y="3883400"/>
            <a:ext cx="6558441" cy="2024599"/>
            <a:chOff x="0" y="0"/>
            <a:chExt cx="8744588" cy="2699466"/>
          </a:xfrm>
        </p:grpSpPr>
        <p:sp>
          <p:nvSpPr>
            <p:cNvPr name="TextBox 22" id="22"/>
            <p:cNvSpPr txBox="true"/>
            <p:nvPr/>
          </p:nvSpPr>
          <p:spPr>
            <a:xfrm rot="0">
              <a:off x="0" y="133350"/>
              <a:ext cx="8744588" cy="1881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Number of Consumers</a:t>
              </a:r>
            </a:p>
          </p:txBody>
        </p:sp>
        <p:sp>
          <p:nvSpPr>
            <p:cNvPr name="TextBox 23" id="23"/>
            <p:cNvSpPr txBox="true"/>
            <p:nvPr/>
          </p:nvSpPr>
          <p:spPr>
            <a:xfrm rot="0">
              <a:off x="0" y="2211786"/>
              <a:ext cx="8744588"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99298" y="4401628"/>
            <a:ext cx="5541818"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575222" y="5993130"/>
            <a:ext cx="5920576" cy="411480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251231" y="3268252"/>
            <a:ext cx="2568558" cy="2266752"/>
          </a:xfrm>
          <a:prstGeom prst="rect">
            <a:avLst/>
          </a:prstGeom>
        </p:spPr>
      </p:pic>
      <p:grpSp>
        <p:nvGrpSpPr>
          <p:cNvPr name="Group 5" id="5"/>
          <p:cNvGrpSpPr/>
          <p:nvPr/>
        </p:nvGrpSpPr>
        <p:grpSpPr>
          <a:xfrm rot="0">
            <a:off x="969289" y="164038"/>
            <a:ext cx="16349422" cy="1729324"/>
            <a:chOff x="0" y="0"/>
            <a:chExt cx="21799229" cy="2305766"/>
          </a:xfrm>
        </p:grpSpPr>
        <p:sp>
          <p:nvSpPr>
            <p:cNvPr name="TextBox 6" id="6"/>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Number of Consumers</a:t>
              </a:r>
            </a:p>
          </p:txBody>
        </p:sp>
        <p:sp>
          <p:nvSpPr>
            <p:cNvPr name="TextBox 7" id="7"/>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sp>
        <p:nvSpPr>
          <p:cNvPr name="TextBox 10" id="10"/>
          <p:cNvSpPr txBox="true"/>
          <p:nvPr/>
        </p:nvSpPr>
        <p:spPr>
          <a:xfrm rot="0">
            <a:off x="0" y="1798112"/>
            <a:ext cx="17813547"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When goods becom</a:t>
            </a:r>
            <a:r>
              <a:rPr lang="en-US" sz="2799">
                <a:solidFill>
                  <a:srgbClr val="000000"/>
                </a:solidFill>
                <a:latin typeface="Telegraf"/>
              </a:rPr>
              <a:t>e</a:t>
            </a:r>
            <a:r>
              <a:rPr lang="en-US" sz="2799">
                <a:solidFill>
                  <a:srgbClr val="000000"/>
                </a:solidFill>
                <a:latin typeface="Telegraf"/>
              </a:rPr>
              <a:t> more</a:t>
            </a:r>
            <a:r>
              <a:rPr lang="en-US" sz="2799">
                <a:solidFill>
                  <a:srgbClr val="000000"/>
                </a:solidFill>
                <a:latin typeface="Telegraf"/>
              </a:rPr>
              <a:t> or less pop</a:t>
            </a:r>
            <a:r>
              <a:rPr lang="en-US" sz="2799">
                <a:solidFill>
                  <a:srgbClr val="000000"/>
                </a:solidFill>
                <a:latin typeface="Telegraf"/>
              </a:rPr>
              <a:t>u</a:t>
            </a:r>
            <a:r>
              <a:rPr lang="en-US" sz="2799">
                <a:solidFill>
                  <a:srgbClr val="000000"/>
                </a:solidFill>
                <a:latin typeface="Telegraf"/>
              </a:rPr>
              <a:t>lar because of fashion, current events or promotion campaigns, demand is affected and the demand curve may shift to t</a:t>
            </a:r>
            <a:r>
              <a:rPr lang="en-US" sz="2799">
                <a:solidFill>
                  <a:srgbClr val="000000"/>
                </a:solidFill>
                <a:latin typeface="Telegraf"/>
              </a:rPr>
              <a:t>he righ</a:t>
            </a:r>
            <a:r>
              <a:rPr lang="en-US" sz="2799">
                <a:solidFill>
                  <a:srgbClr val="000000"/>
                </a:solidFill>
                <a:latin typeface="Telegraf"/>
              </a:rPr>
              <a:t>t or to</a:t>
            </a:r>
            <a:r>
              <a:rPr lang="en-US" sz="2799">
                <a:solidFill>
                  <a:srgbClr val="000000"/>
                </a:solidFill>
                <a:latin typeface="Telegraf"/>
              </a:rPr>
              <a:t> th</a:t>
            </a:r>
            <a:r>
              <a:rPr lang="en-US" sz="2799">
                <a:solidFill>
                  <a:srgbClr val="000000"/>
                </a:solidFill>
                <a:latin typeface="Telegraf"/>
              </a:rPr>
              <a:t>e</a:t>
            </a:r>
            <a:r>
              <a:rPr lang="en-US" sz="2799">
                <a:solidFill>
                  <a:srgbClr val="000000"/>
                </a:solidFill>
                <a:latin typeface="Telegraf"/>
              </a:rPr>
              <a:t> left</a:t>
            </a:r>
            <a:r>
              <a:rPr lang="en-US" sz="2799">
                <a:solidFill>
                  <a:srgbClr val="000000"/>
                </a:solidFill>
                <a:latin typeface="Telegraf"/>
              </a:rPr>
              <a:t>.</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6712" y="2932441"/>
            <a:ext cx="871988" cy="162988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2539" y="5143500"/>
            <a:ext cx="1140766" cy="1653283"/>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29160" y="7392026"/>
            <a:ext cx="1199081" cy="186627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668229" y="3653168"/>
            <a:ext cx="1259181" cy="1818312"/>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668229" y="6609172"/>
            <a:ext cx="1349384" cy="1907256"/>
          </a:xfrm>
          <a:prstGeom prst="rect">
            <a:avLst/>
          </a:prstGeom>
        </p:spPr>
      </p:pic>
      <p:grpSp>
        <p:nvGrpSpPr>
          <p:cNvPr name="Group 7" id="7"/>
          <p:cNvGrpSpPr/>
          <p:nvPr/>
        </p:nvGrpSpPr>
        <p:grpSpPr>
          <a:xfrm rot="0">
            <a:off x="969289" y="164038"/>
            <a:ext cx="16349422" cy="1729324"/>
            <a:chOff x="0" y="0"/>
            <a:chExt cx="21799229" cy="2305766"/>
          </a:xfrm>
        </p:grpSpPr>
        <p:sp>
          <p:nvSpPr>
            <p:cNvPr name="TextBox 8" id="8"/>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5 Shifters of Demand</a:t>
              </a:r>
            </a:p>
          </p:txBody>
        </p:sp>
        <p:sp>
          <p:nvSpPr>
            <p:cNvPr name="TextBox 9" id="9"/>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1" id="11"/>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grpSp>
        <p:nvGrpSpPr>
          <p:cNvPr name="Group 12" id="12"/>
          <p:cNvGrpSpPr/>
          <p:nvPr/>
        </p:nvGrpSpPr>
        <p:grpSpPr>
          <a:xfrm rot="0">
            <a:off x="1628240" y="3204475"/>
            <a:ext cx="9038535" cy="1357849"/>
            <a:chOff x="0" y="0"/>
            <a:chExt cx="12051380" cy="1810466"/>
          </a:xfrm>
        </p:grpSpPr>
        <p:sp>
          <p:nvSpPr>
            <p:cNvPr name="TextBox 13" id="13"/>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Income</a:t>
              </a:r>
            </a:p>
          </p:txBody>
        </p:sp>
        <p:sp>
          <p:nvSpPr>
            <p:cNvPr name="TextBox 14" id="14"/>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5" id="15"/>
          <p:cNvGrpSpPr/>
          <p:nvPr/>
        </p:nvGrpSpPr>
        <p:grpSpPr>
          <a:xfrm rot="0">
            <a:off x="1628240" y="5438934"/>
            <a:ext cx="9038535" cy="1357849"/>
            <a:chOff x="0" y="0"/>
            <a:chExt cx="12051380" cy="1810466"/>
          </a:xfrm>
        </p:grpSpPr>
        <p:sp>
          <p:nvSpPr>
            <p:cNvPr name="TextBox 16" id="16"/>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Price of Related Goods</a:t>
              </a:r>
            </a:p>
          </p:txBody>
        </p:sp>
        <p:sp>
          <p:nvSpPr>
            <p:cNvPr name="TextBox 17" id="17"/>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8" id="18"/>
          <p:cNvGrpSpPr/>
          <p:nvPr/>
        </p:nvGrpSpPr>
        <p:grpSpPr>
          <a:xfrm rot="0">
            <a:off x="1629694" y="7900451"/>
            <a:ext cx="9038535" cy="1357849"/>
            <a:chOff x="0" y="0"/>
            <a:chExt cx="12051380" cy="1810466"/>
          </a:xfrm>
        </p:grpSpPr>
        <p:sp>
          <p:nvSpPr>
            <p:cNvPr name="TextBox 19" id="19"/>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Tastes and Preferences</a:t>
              </a:r>
            </a:p>
          </p:txBody>
        </p:sp>
        <p:sp>
          <p:nvSpPr>
            <p:cNvPr name="TextBox 20" id="20"/>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21" id="21"/>
          <p:cNvGrpSpPr/>
          <p:nvPr/>
        </p:nvGrpSpPr>
        <p:grpSpPr>
          <a:xfrm rot="0">
            <a:off x="12227128" y="3883400"/>
            <a:ext cx="6558441" cy="2024599"/>
            <a:chOff x="0" y="0"/>
            <a:chExt cx="8744588" cy="2699466"/>
          </a:xfrm>
        </p:grpSpPr>
        <p:sp>
          <p:nvSpPr>
            <p:cNvPr name="TextBox 22" id="22"/>
            <p:cNvSpPr txBox="true"/>
            <p:nvPr/>
          </p:nvSpPr>
          <p:spPr>
            <a:xfrm rot="0">
              <a:off x="0" y="133350"/>
              <a:ext cx="8744588" cy="1881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Number of Consumers</a:t>
              </a:r>
            </a:p>
          </p:txBody>
        </p:sp>
        <p:sp>
          <p:nvSpPr>
            <p:cNvPr name="TextBox 23" id="23"/>
            <p:cNvSpPr txBox="true"/>
            <p:nvPr/>
          </p:nvSpPr>
          <p:spPr>
            <a:xfrm rot="0">
              <a:off x="0" y="2211786"/>
              <a:ext cx="8744588" cy="487680"/>
            </a:xfrm>
            <a:prstGeom prst="rect">
              <a:avLst/>
            </a:prstGeom>
          </p:spPr>
          <p:txBody>
            <a:bodyPr anchor="t" rtlCol="false" tIns="0" lIns="0" bIns="0" rIns="0">
              <a:spAutoFit/>
            </a:bodyPr>
            <a:lstStyle/>
            <a:p>
              <a:pPr algn="l">
                <a:lnSpc>
                  <a:spcPts val="3022"/>
                </a:lnSpc>
              </a:pPr>
            </a:p>
          </p:txBody>
        </p:sp>
      </p:grpSp>
      <p:grpSp>
        <p:nvGrpSpPr>
          <p:cNvPr name="Group 24" id="24"/>
          <p:cNvGrpSpPr/>
          <p:nvPr/>
        </p:nvGrpSpPr>
        <p:grpSpPr>
          <a:xfrm rot="0">
            <a:off x="12227128" y="6888151"/>
            <a:ext cx="6558441" cy="2024599"/>
            <a:chOff x="0" y="0"/>
            <a:chExt cx="8744588" cy="2699466"/>
          </a:xfrm>
        </p:grpSpPr>
        <p:sp>
          <p:nvSpPr>
            <p:cNvPr name="TextBox 25" id="25"/>
            <p:cNvSpPr txBox="true"/>
            <p:nvPr/>
          </p:nvSpPr>
          <p:spPr>
            <a:xfrm rot="0">
              <a:off x="0" y="133350"/>
              <a:ext cx="8744588" cy="1881717"/>
            </a:xfrm>
            <a:prstGeom prst="rect">
              <a:avLst/>
            </a:prstGeom>
          </p:spPr>
          <p:txBody>
            <a:bodyPr anchor="t" rtlCol="false" tIns="0" lIns="0" bIns="0" rIns="0">
              <a:spAutoFit/>
            </a:bodyPr>
            <a:lstStyle/>
            <a:p>
              <a:pPr>
                <a:lnSpc>
                  <a:spcPts val="5320"/>
                </a:lnSpc>
              </a:pPr>
              <a:r>
                <a:rPr lang="en-US" sz="5600" spc="-280">
                  <a:solidFill>
                    <a:srgbClr val="32A566"/>
                  </a:solidFill>
                  <a:latin typeface="League Spartan Bold"/>
                </a:rPr>
                <a:t>Future Expectations</a:t>
              </a:r>
            </a:p>
          </p:txBody>
        </p:sp>
        <p:sp>
          <p:nvSpPr>
            <p:cNvPr name="TextBox 26" id="26"/>
            <p:cNvSpPr txBox="true"/>
            <p:nvPr/>
          </p:nvSpPr>
          <p:spPr>
            <a:xfrm rot="0">
              <a:off x="0" y="2211786"/>
              <a:ext cx="8744588"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14864" y="5751596"/>
            <a:ext cx="7315200" cy="402336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493927" y="6172200"/>
            <a:ext cx="5795493" cy="4114800"/>
          </a:xfrm>
          <a:prstGeom prst="rect">
            <a:avLst/>
          </a:prstGeom>
        </p:spPr>
      </p:pic>
      <p:grpSp>
        <p:nvGrpSpPr>
          <p:cNvPr name="Group 4" id="4"/>
          <p:cNvGrpSpPr/>
          <p:nvPr/>
        </p:nvGrpSpPr>
        <p:grpSpPr>
          <a:xfrm rot="0">
            <a:off x="969289" y="164038"/>
            <a:ext cx="16349422" cy="1729324"/>
            <a:chOff x="0" y="0"/>
            <a:chExt cx="21799229" cy="2305766"/>
          </a:xfrm>
        </p:grpSpPr>
        <p:sp>
          <p:nvSpPr>
            <p:cNvPr name="TextBox 5" id="5"/>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Future Expectations</a:t>
              </a:r>
            </a:p>
          </p:txBody>
        </p:sp>
        <p:sp>
          <p:nvSpPr>
            <p:cNvPr name="TextBox 6" id="6"/>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sp>
        <p:nvSpPr>
          <p:cNvPr name="TextBox 9" id="9"/>
          <p:cNvSpPr txBox="true"/>
          <p:nvPr/>
        </p:nvSpPr>
        <p:spPr>
          <a:xfrm rot="0">
            <a:off x="1563542" y="2793792"/>
            <a:ext cx="9038535" cy="370522"/>
          </a:xfrm>
          <a:prstGeom prst="rect">
            <a:avLst/>
          </a:prstGeom>
        </p:spPr>
        <p:txBody>
          <a:bodyPr anchor="t" rtlCol="false" tIns="0" lIns="0" bIns="0" rIns="0">
            <a:spAutoFit/>
          </a:bodyPr>
          <a:lstStyle/>
          <a:p>
            <a:pPr algn="l">
              <a:lnSpc>
                <a:spcPts val="3022"/>
              </a:lnSpc>
            </a:pPr>
          </a:p>
        </p:txBody>
      </p:sp>
      <p:sp>
        <p:nvSpPr>
          <p:cNvPr name="TextBox 10" id="10"/>
          <p:cNvSpPr txBox="true"/>
          <p:nvPr/>
        </p:nvSpPr>
        <p:spPr>
          <a:xfrm rot="0">
            <a:off x="12227128" y="5537476"/>
            <a:ext cx="6558441" cy="370522"/>
          </a:xfrm>
          <a:prstGeom prst="rect">
            <a:avLst/>
          </a:prstGeom>
        </p:spPr>
        <p:txBody>
          <a:bodyPr anchor="t" rtlCol="false" tIns="0" lIns="0" bIns="0" rIns="0">
            <a:spAutoFit/>
          </a:bodyPr>
          <a:lstStyle/>
          <a:p>
            <a:pPr algn="l">
              <a:lnSpc>
                <a:spcPts val="3022"/>
              </a:lnSpc>
            </a:pPr>
          </a:p>
        </p:txBody>
      </p:sp>
      <p:sp>
        <p:nvSpPr>
          <p:cNvPr name="TextBox 11" id="11"/>
          <p:cNvSpPr txBox="true"/>
          <p:nvPr/>
        </p:nvSpPr>
        <p:spPr>
          <a:xfrm rot="0">
            <a:off x="2139187" y="1798112"/>
            <a:ext cx="13535174"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Expecta</a:t>
            </a:r>
            <a:r>
              <a:rPr lang="en-US" sz="2799">
                <a:solidFill>
                  <a:srgbClr val="000000"/>
                </a:solidFill>
                <a:latin typeface="Telegraf"/>
              </a:rPr>
              <a:t>ti</a:t>
            </a:r>
            <a:r>
              <a:rPr lang="en-US" sz="2799">
                <a:solidFill>
                  <a:srgbClr val="000000"/>
                </a:solidFill>
                <a:latin typeface="Telegraf"/>
              </a:rPr>
              <a:t>ons ab</a:t>
            </a:r>
            <a:r>
              <a:rPr lang="en-US" sz="2799">
                <a:solidFill>
                  <a:srgbClr val="000000"/>
                </a:solidFill>
                <a:latin typeface="Telegraf"/>
              </a:rPr>
              <a:t>o</a:t>
            </a:r>
            <a:r>
              <a:rPr lang="en-US" sz="2799">
                <a:solidFill>
                  <a:srgbClr val="000000"/>
                </a:solidFill>
                <a:latin typeface="Telegraf"/>
              </a:rPr>
              <a:t>u</a:t>
            </a:r>
            <a:r>
              <a:rPr lang="en-US" sz="2799">
                <a:solidFill>
                  <a:srgbClr val="000000"/>
                </a:solidFill>
                <a:latin typeface="Telegraf"/>
              </a:rPr>
              <a:t>t the future can also affe</a:t>
            </a:r>
            <a:r>
              <a:rPr lang="en-US" sz="2799">
                <a:solidFill>
                  <a:srgbClr val="000000"/>
                </a:solidFill>
                <a:latin typeface="Telegraf"/>
              </a:rPr>
              <a:t>ct</a:t>
            </a:r>
            <a:r>
              <a:rPr lang="en-US" sz="2799">
                <a:solidFill>
                  <a:srgbClr val="000000"/>
                </a:solidFill>
                <a:latin typeface="Telegraf"/>
              </a:rPr>
              <a:t> the demand for</a:t>
            </a:r>
            <a:r>
              <a:rPr lang="en-US" sz="2799">
                <a:solidFill>
                  <a:srgbClr val="000000"/>
                </a:solidFill>
                <a:latin typeface="Telegraf"/>
              </a:rPr>
              <a:t> g</a:t>
            </a:r>
            <a:r>
              <a:rPr lang="en-US" sz="2799">
                <a:solidFill>
                  <a:srgbClr val="000000"/>
                </a:solidFill>
                <a:latin typeface="Telegraf"/>
              </a:rPr>
              <a:t>oods and s</a:t>
            </a:r>
            <a:r>
              <a:rPr lang="en-US" sz="2799">
                <a:solidFill>
                  <a:srgbClr val="000000"/>
                </a:solidFill>
                <a:latin typeface="Telegraf"/>
              </a:rPr>
              <a:t>e</a:t>
            </a:r>
            <a:r>
              <a:rPr lang="en-US" sz="2799">
                <a:solidFill>
                  <a:srgbClr val="000000"/>
                </a:solidFill>
                <a:latin typeface="Telegraf"/>
              </a:rPr>
              <a:t>rvices.</a:t>
            </a:r>
          </a:p>
          <a:p>
            <a:pPr algn="ctr">
              <a:lnSpc>
                <a:spcPts val="3919"/>
              </a:lnSpc>
            </a:pPr>
          </a:p>
        </p:txBody>
      </p:sp>
      <p:grpSp>
        <p:nvGrpSpPr>
          <p:cNvPr name="Group 12" id="12"/>
          <p:cNvGrpSpPr/>
          <p:nvPr/>
        </p:nvGrpSpPr>
        <p:grpSpPr>
          <a:xfrm rot="0">
            <a:off x="404467" y="2812842"/>
            <a:ext cx="6903497" cy="1237199"/>
            <a:chOff x="0" y="0"/>
            <a:chExt cx="9204663" cy="1649599"/>
          </a:xfrm>
        </p:grpSpPr>
        <p:sp>
          <p:nvSpPr>
            <p:cNvPr name="TextBox 13" id="13"/>
            <p:cNvSpPr txBox="true"/>
            <p:nvPr/>
          </p:nvSpPr>
          <p:spPr>
            <a:xfrm rot="0">
              <a:off x="0" y="114300"/>
              <a:ext cx="9204663" cy="850900"/>
            </a:xfrm>
            <a:prstGeom prst="rect">
              <a:avLst/>
            </a:prstGeom>
          </p:spPr>
          <p:txBody>
            <a:bodyPr anchor="t" rtlCol="false" tIns="0" lIns="0" bIns="0" rIns="0">
              <a:spAutoFit/>
            </a:bodyPr>
            <a:lstStyle/>
            <a:p>
              <a:pPr algn="ctr">
                <a:lnSpc>
                  <a:spcPts val="4559"/>
                </a:lnSpc>
              </a:pPr>
              <a:r>
                <a:rPr lang="en-US" sz="4800" spc="-240">
                  <a:solidFill>
                    <a:srgbClr val="000000"/>
                  </a:solidFill>
                  <a:latin typeface="League Spartan"/>
                </a:rPr>
                <a:t>Future Price</a:t>
              </a:r>
            </a:p>
          </p:txBody>
        </p:sp>
        <p:sp>
          <p:nvSpPr>
            <p:cNvPr name="TextBox 14" id="14"/>
            <p:cNvSpPr txBox="true"/>
            <p:nvPr/>
          </p:nvSpPr>
          <p:spPr>
            <a:xfrm rot="0">
              <a:off x="0" y="1161919"/>
              <a:ext cx="9204663" cy="487680"/>
            </a:xfrm>
            <a:prstGeom prst="rect">
              <a:avLst/>
            </a:prstGeom>
          </p:spPr>
          <p:txBody>
            <a:bodyPr anchor="t" rtlCol="false" tIns="0" lIns="0" bIns="0" rIns="0">
              <a:spAutoFit/>
            </a:bodyPr>
            <a:lstStyle/>
            <a:p>
              <a:pPr algn="l">
                <a:lnSpc>
                  <a:spcPts val="3022"/>
                </a:lnSpc>
              </a:pPr>
            </a:p>
          </p:txBody>
        </p:sp>
      </p:grpSp>
      <p:grpSp>
        <p:nvGrpSpPr>
          <p:cNvPr name="Group 15" id="15"/>
          <p:cNvGrpSpPr/>
          <p:nvPr/>
        </p:nvGrpSpPr>
        <p:grpSpPr>
          <a:xfrm rot="0">
            <a:off x="9881350" y="2812842"/>
            <a:ext cx="6903497" cy="1237199"/>
            <a:chOff x="0" y="0"/>
            <a:chExt cx="9204663" cy="1649599"/>
          </a:xfrm>
        </p:grpSpPr>
        <p:sp>
          <p:nvSpPr>
            <p:cNvPr name="TextBox 16" id="16"/>
            <p:cNvSpPr txBox="true"/>
            <p:nvPr/>
          </p:nvSpPr>
          <p:spPr>
            <a:xfrm rot="0">
              <a:off x="0" y="114300"/>
              <a:ext cx="9204663" cy="850900"/>
            </a:xfrm>
            <a:prstGeom prst="rect">
              <a:avLst/>
            </a:prstGeom>
          </p:spPr>
          <p:txBody>
            <a:bodyPr anchor="t" rtlCol="false" tIns="0" lIns="0" bIns="0" rIns="0">
              <a:spAutoFit/>
            </a:bodyPr>
            <a:lstStyle/>
            <a:p>
              <a:pPr algn="ctr">
                <a:lnSpc>
                  <a:spcPts val="4559"/>
                </a:lnSpc>
              </a:pPr>
              <a:r>
                <a:rPr lang="en-US" sz="4800" spc="-240">
                  <a:solidFill>
                    <a:srgbClr val="000000"/>
                  </a:solidFill>
                  <a:latin typeface="League Spartan"/>
                </a:rPr>
                <a:t>Future Economy</a:t>
              </a:r>
            </a:p>
          </p:txBody>
        </p:sp>
        <p:sp>
          <p:nvSpPr>
            <p:cNvPr name="TextBox 17" id="17"/>
            <p:cNvSpPr txBox="true"/>
            <p:nvPr/>
          </p:nvSpPr>
          <p:spPr>
            <a:xfrm rot="0">
              <a:off x="0" y="1161919"/>
              <a:ext cx="9204663" cy="487680"/>
            </a:xfrm>
            <a:prstGeom prst="rect">
              <a:avLst/>
            </a:prstGeom>
          </p:spPr>
          <p:txBody>
            <a:bodyPr anchor="t" rtlCol="false" tIns="0" lIns="0" bIns="0" rIns="0">
              <a:spAutoFit/>
            </a:bodyPr>
            <a:lstStyle/>
            <a:p>
              <a:pPr algn="l">
                <a:lnSpc>
                  <a:spcPts val="3022"/>
                </a:lnSpc>
              </a:pPr>
            </a:p>
          </p:txBody>
        </p:sp>
      </p:grpSp>
      <p:sp>
        <p:nvSpPr>
          <p:cNvPr name="TextBox 18" id="18"/>
          <p:cNvSpPr txBox="true"/>
          <p:nvPr/>
        </p:nvSpPr>
        <p:spPr>
          <a:xfrm rot="0">
            <a:off x="964002" y="3528211"/>
            <a:ext cx="5678342" cy="20053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if people expect prices of goods and services to increase in the near future, they may decide to purchase more of the good now</a:t>
            </a:r>
          </a:p>
        </p:txBody>
      </p:sp>
      <p:sp>
        <p:nvSpPr>
          <p:cNvPr name="TextBox 19" id="19"/>
          <p:cNvSpPr txBox="true"/>
          <p:nvPr/>
        </p:nvSpPr>
        <p:spPr>
          <a:xfrm rot="0">
            <a:off x="10493927" y="3514102"/>
            <a:ext cx="5678342" cy="2529840"/>
          </a:xfrm>
          <a:prstGeom prst="rect">
            <a:avLst/>
          </a:prstGeom>
        </p:spPr>
        <p:txBody>
          <a:bodyPr anchor="t" rtlCol="false" tIns="0" lIns="0" bIns="0" rIns="0">
            <a:spAutoFit/>
          </a:bodyPr>
          <a:lstStyle/>
          <a:p>
            <a:pPr algn="ctr">
              <a:lnSpc>
                <a:spcPts val="3359"/>
              </a:lnSpc>
            </a:pPr>
            <a:r>
              <a:rPr lang="en-US" sz="2400">
                <a:solidFill>
                  <a:srgbClr val="000000"/>
                </a:solidFill>
                <a:latin typeface="Telegraf"/>
              </a:rPr>
              <a:t>If consumers expect the economy to do well, meaning consumers expect to keep their jobs and increase their incomes in the near future, they may increase their consumption of goods and services Vice Versa</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016814" y="3311601"/>
            <a:ext cx="2254371" cy="1764046"/>
          </a:xfrm>
          <a:prstGeom prst="rect">
            <a:avLst/>
          </a:prstGeom>
        </p:spPr>
      </p:pic>
      <p:grpSp>
        <p:nvGrpSpPr>
          <p:cNvPr name="Group 3" id="3"/>
          <p:cNvGrpSpPr/>
          <p:nvPr/>
        </p:nvGrpSpPr>
        <p:grpSpPr>
          <a:xfrm rot="0">
            <a:off x="969289" y="5246075"/>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Practice</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9.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345057" y="2080152"/>
            <a:ext cx="16196094" cy="6995160"/>
          </a:xfrm>
          <a:prstGeom prst="rect">
            <a:avLst/>
          </a:prstGeom>
        </p:spPr>
        <p:txBody>
          <a:bodyPr anchor="t" rtlCol="false" tIns="0" lIns="0" bIns="0" rIns="0">
            <a:spAutoFit/>
          </a:bodyPr>
          <a:lstStyle/>
          <a:p>
            <a:pPr algn="ctr">
              <a:lnSpc>
                <a:spcPts val="5040"/>
              </a:lnSpc>
            </a:pPr>
            <a:r>
              <a:rPr lang="en-US" sz="3600">
                <a:solidFill>
                  <a:srgbClr val="000000"/>
                </a:solidFill>
                <a:latin typeface="Sanchez Bold"/>
              </a:rPr>
              <a:t>Tacos (a normal goo</a:t>
            </a:r>
            <a:r>
              <a:rPr lang="en-US" sz="3600">
                <a:solidFill>
                  <a:srgbClr val="000000"/>
                </a:solidFill>
                <a:latin typeface="Sanchez Bold"/>
              </a:rPr>
              <a:t>d)</a:t>
            </a:r>
          </a:p>
          <a:p>
            <a:pPr>
              <a:lnSpc>
                <a:spcPts val="5040"/>
              </a:lnSpc>
            </a:pPr>
            <a:r>
              <a:rPr lang="en-US" sz="3600">
                <a:solidFill>
                  <a:srgbClr val="000000"/>
                </a:solidFill>
                <a:latin typeface="Sanchez Bold"/>
              </a:rPr>
              <a:t>1.Population boom </a:t>
            </a:r>
          </a:p>
          <a:p>
            <a:pPr>
              <a:lnSpc>
                <a:spcPts val="5040"/>
              </a:lnSpc>
            </a:pPr>
            <a:r>
              <a:rPr lang="en-US" sz="3600">
                <a:solidFill>
                  <a:srgbClr val="000000"/>
                </a:solidFill>
                <a:latin typeface="Sanchez Bold"/>
              </a:rPr>
              <a:t>2.Incomes fall due to recession</a:t>
            </a:r>
          </a:p>
          <a:p>
            <a:pPr>
              <a:lnSpc>
                <a:spcPts val="5040"/>
              </a:lnSpc>
            </a:pPr>
            <a:r>
              <a:rPr lang="en-US" sz="3600">
                <a:solidFill>
                  <a:srgbClr val="000000"/>
                </a:solidFill>
                <a:latin typeface="Sanchez Bold"/>
              </a:rPr>
              <a:t>3.Price of hamburger, a substitute, decreases</a:t>
            </a:r>
          </a:p>
          <a:p>
            <a:pPr>
              <a:lnSpc>
                <a:spcPts val="5040"/>
              </a:lnSpc>
            </a:pPr>
            <a:r>
              <a:rPr lang="en-US" sz="3600">
                <a:solidFill>
                  <a:srgbClr val="000000"/>
                </a:solidFill>
                <a:latin typeface="Sanchez Bold"/>
              </a:rPr>
              <a:t>4.Price increases to $5 for tacos</a:t>
            </a:r>
          </a:p>
          <a:p>
            <a:pPr>
              <a:lnSpc>
                <a:spcPts val="5040"/>
              </a:lnSpc>
            </a:pPr>
            <a:r>
              <a:rPr lang="en-US" sz="3600">
                <a:solidFill>
                  <a:srgbClr val="000000"/>
                </a:solidFill>
                <a:latin typeface="Sanchez Bold"/>
              </a:rPr>
              <a:t>5.New health craze- “No ground beef”</a:t>
            </a:r>
          </a:p>
          <a:p>
            <a:pPr>
              <a:lnSpc>
                <a:spcPts val="5040"/>
              </a:lnSpc>
            </a:pPr>
            <a:r>
              <a:rPr lang="en-US" sz="3600">
                <a:solidFill>
                  <a:srgbClr val="000000"/>
                </a:solidFill>
                <a:latin typeface="Sanchez Bold"/>
              </a:rPr>
              <a:t>6.Taco restaurants announce that they will significantly increase prices NEXT month </a:t>
            </a:r>
          </a:p>
          <a:p>
            <a:pPr>
              <a:lnSpc>
                <a:spcPts val="5040"/>
              </a:lnSpc>
            </a:pPr>
            <a:r>
              <a:rPr lang="en-US" sz="3600">
                <a:solidFill>
                  <a:srgbClr val="000000"/>
                </a:solidFill>
                <a:latin typeface="Sanchez Bold"/>
              </a:rPr>
              <a:t>7.Price of salsa, a complement, increases</a:t>
            </a:r>
          </a:p>
          <a:p>
            <a:pPr>
              <a:lnSpc>
                <a:spcPts val="5040"/>
              </a:lnSpc>
            </a:pPr>
            <a:r>
              <a:rPr lang="en-US" sz="3600">
                <a:solidFill>
                  <a:srgbClr val="000000"/>
                </a:solidFill>
                <a:latin typeface="Sanchez Bold"/>
              </a:rPr>
              <a:t>8.Restaurants lower price of tacos to $.50 </a:t>
            </a:r>
          </a:p>
          <a:p>
            <a:pPr algn="ctr">
              <a:lnSpc>
                <a:spcPts val="5040"/>
              </a:lnSpc>
            </a:pPr>
          </a:p>
        </p:txBody>
      </p:sp>
      <p:sp>
        <p:nvSpPr>
          <p:cNvPr name="TextBox 3" id="3"/>
          <p:cNvSpPr txBox="true"/>
          <p:nvPr/>
        </p:nvSpPr>
        <p:spPr>
          <a:xfrm rot="0">
            <a:off x="0" y="499110"/>
            <a:ext cx="16196094" cy="1634490"/>
          </a:xfrm>
          <a:prstGeom prst="rect">
            <a:avLst/>
          </a:prstGeom>
        </p:spPr>
        <p:txBody>
          <a:bodyPr anchor="t" rtlCol="false" tIns="0" lIns="0" bIns="0" rIns="0">
            <a:spAutoFit/>
          </a:bodyPr>
          <a:lstStyle/>
          <a:p>
            <a:pPr algn="ctr">
              <a:lnSpc>
                <a:spcPts val="4409"/>
              </a:lnSpc>
            </a:pPr>
            <a:r>
              <a:rPr lang="en-US" sz="3150">
                <a:solidFill>
                  <a:srgbClr val="000000"/>
                </a:solidFill>
                <a:latin typeface="League Spartan"/>
              </a:rPr>
              <a:t>I</a:t>
            </a:r>
            <a:r>
              <a:rPr lang="en-US" sz="3150">
                <a:solidFill>
                  <a:srgbClr val="000000"/>
                </a:solidFill>
                <a:latin typeface="League Spartan"/>
              </a:rPr>
              <a:t>dentify the determinant (shifter) then decide if demand will increase or decrease</a:t>
            </a:r>
          </a:p>
          <a:p>
            <a:pPr algn="ctr">
              <a:lnSpc>
                <a:spcPts val="440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658169" y="2517650"/>
            <a:ext cx="8485831" cy="825436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Market</a:t>
            </a:r>
            <a:r>
              <a:rPr lang="en-US" sz="3150">
                <a:solidFill>
                  <a:srgbClr val="000000"/>
                </a:solidFill>
                <a:latin typeface="Telegraf"/>
              </a:rPr>
              <a:t> </a:t>
            </a:r>
          </a:p>
          <a:p>
            <a:pPr marL="680085" indent="-340042" lvl="1">
              <a:lnSpc>
                <a:spcPts val="4409"/>
              </a:lnSpc>
              <a:buFont typeface="Arial"/>
              <a:buChar char="•"/>
            </a:pPr>
            <a:r>
              <a:rPr lang="en-US" sz="3150">
                <a:solidFill>
                  <a:srgbClr val="000000"/>
                </a:solidFill>
                <a:latin typeface="Telegraf"/>
              </a:rPr>
              <a:t>Where people who are willing and able to purchase a good, service or resource can carry out an exchange with those who are willing and able to provide that same good, service, or resource.</a:t>
            </a:r>
          </a:p>
          <a:p>
            <a:pPr marL="1360170" indent="-453390" lvl="2">
              <a:lnSpc>
                <a:spcPts val="4409"/>
              </a:lnSpc>
              <a:buFont typeface="Arial"/>
              <a:buChar char="⚬"/>
            </a:pPr>
            <a:r>
              <a:rPr lang="en-US" sz="3150">
                <a:solidFill>
                  <a:srgbClr val="000000"/>
                </a:solidFill>
                <a:latin typeface="Telegraf"/>
              </a:rPr>
              <a:t>Maybe a physical place, but most of the time in Economics, it's not.</a:t>
            </a:r>
          </a:p>
          <a:p>
            <a:pPr marL="2040255" indent="-510064" lvl="3">
              <a:lnSpc>
                <a:spcPts val="4409"/>
              </a:lnSpc>
              <a:buFont typeface="Arial"/>
              <a:buChar char="￭"/>
            </a:pPr>
            <a:r>
              <a:rPr lang="en-US" sz="3150">
                <a:solidFill>
                  <a:srgbClr val="000000"/>
                </a:solidFill>
                <a:latin typeface="Telegraf"/>
              </a:rPr>
              <a:t>Factor Market</a:t>
            </a:r>
          </a:p>
          <a:p>
            <a:pPr marL="2040255" indent="-510064" lvl="3">
              <a:lnSpc>
                <a:spcPts val="4409"/>
              </a:lnSpc>
              <a:buFont typeface="Arial"/>
              <a:buChar char="￭"/>
            </a:pPr>
            <a:r>
              <a:rPr lang="en-US" sz="3150">
                <a:solidFill>
                  <a:srgbClr val="000000"/>
                </a:solidFill>
                <a:latin typeface="Telegraf"/>
              </a:rPr>
              <a:t>Product Market</a:t>
            </a:r>
          </a:p>
          <a:p>
            <a:pPr>
              <a:lnSpc>
                <a:spcPts val="4409"/>
              </a:lnSpc>
            </a:pP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812098" y="8096164"/>
            <a:ext cx="2911122" cy="2101301"/>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430515" y="5993130"/>
            <a:ext cx="3912801" cy="4114800"/>
          </a:xfrm>
          <a:prstGeom prst="rect">
            <a:avLst/>
          </a:prstGeom>
        </p:spPr>
      </p:pic>
      <p:grpSp>
        <p:nvGrpSpPr>
          <p:cNvPr name="Group 5" id="5"/>
          <p:cNvGrpSpPr/>
          <p:nvPr/>
        </p:nvGrpSpPr>
        <p:grpSpPr>
          <a:xfrm rot="0">
            <a:off x="1028700" y="435901"/>
            <a:ext cx="16349422" cy="2186524"/>
            <a:chOff x="0" y="0"/>
            <a:chExt cx="21799229" cy="2915365"/>
          </a:xfrm>
        </p:grpSpPr>
        <p:sp>
          <p:nvSpPr>
            <p:cNvPr name="TextBox 6" id="6"/>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Definitions</a:t>
              </a:r>
            </a:p>
          </p:txBody>
        </p:sp>
        <p:sp>
          <p:nvSpPr>
            <p:cNvPr name="TextBox 7" id="7"/>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9144000" y="2517650"/>
            <a:ext cx="8485831" cy="444436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Demand</a:t>
            </a:r>
            <a:r>
              <a:rPr lang="en-US" sz="3150">
                <a:solidFill>
                  <a:srgbClr val="000000"/>
                </a:solidFill>
                <a:latin typeface="Telegraf"/>
              </a:rPr>
              <a:t> </a:t>
            </a:r>
          </a:p>
          <a:p>
            <a:pPr marL="680085" indent="-340042" lvl="1">
              <a:lnSpc>
                <a:spcPts val="4409"/>
              </a:lnSpc>
              <a:buFont typeface="Arial"/>
              <a:buChar char="•"/>
            </a:pPr>
            <a:r>
              <a:rPr lang="en-US" sz="3150">
                <a:solidFill>
                  <a:srgbClr val="000000"/>
                </a:solidFill>
                <a:latin typeface="Telegraf"/>
              </a:rPr>
              <a:t>The ABILITY and WILLINGNESS to purchase a quantity of a good or serviceat a certain price. </a:t>
            </a:r>
          </a:p>
          <a:p>
            <a:pPr>
              <a:lnSpc>
                <a:spcPts val="4409"/>
              </a:lnSpc>
            </a:pPr>
          </a:p>
          <a:p>
            <a:pPr>
              <a:lnSpc>
                <a:spcPts val="4409"/>
              </a:lnSpc>
            </a:pPr>
          </a:p>
          <a:p>
            <a:pPr algn="ctr">
              <a:lnSpc>
                <a:spcPts val="4409"/>
              </a:lnSpc>
            </a:pPr>
            <a:r>
              <a:rPr lang="en-US" sz="3150">
                <a:solidFill>
                  <a:srgbClr val="FF5757"/>
                </a:solidFill>
                <a:latin typeface="Telegraf Bold"/>
              </a:rPr>
              <a:t>  </a:t>
            </a:r>
          </a:p>
          <a:p>
            <a:pPr algn="ctr">
              <a:lnSpc>
                <a:spcPts val="4409"/>
              </a:lnSpc>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045178" y="3044595"/>
            <a:ext cx="12197644" cy="5923457"/>
          </a:xfrm>
          <a:prstGeom prst="rect">
            <a:avLst/>
          </a:prstGeom>
        </p:spPr>
      </p:pic>
      <p:grpSp>
        <p:nvGrpSpPr>
          <p:cNvPr name="Group 3" id="3"/>
          <p:cNvGrpSpPr/>
          <p:nvPr/>
        </p:nvGrpSpPr>
        <p:grpSpPr>
          <a:xfrm rot="0">
            <a:off x="1028700" y="565604"/>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Results</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a:hlinkClick r:id="rId4" tooltip="https://www.youtube.com/watch?v=LwLh6ax0zTE&amp;index=5&amp;list=PL6B2DBE4C2FC8F845"/>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grpSp>
        <p:nvGrpSpPr>
          <p:cNvPr name="Group 3" id="3"/>
          <p:cNvGrpSpPr/>
          <p:nvPr/>
        </p:nvGrpSpPr>
        <p:grpSpPr>
          <a:xfrm rot="0">
            <a:off x="1028700" y="435901"/>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Review</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68450" y="6311160"/>
            <a:ext cx="5477271" cy="4114800"/>
          </a:xfrm>
          <a:prstGeom prst="rect">
            <a:avLst/>
          </a:prstGeom>
        </p:spPr>
      </p:pic>
      <p:grpSp>
        <p:nvGrpSpPr>
          <p:cNvPr name="Group 3" id="3"/>
          <p:cNvGrpSpPr/>
          <p:nvPr/>
        </p:nvGrpSpPr>
        <p:grpSpPr>
          <a:xfrm rot="0">
            <a:off x="1028700" y="2642303"/>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Practice Question</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42993" y="6072967"/>
            <a:ext cx="2402014" cy="4114800"/>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240822" y="3657600"/>
            <a:ext cx="17806357" cy="1011725"/>
          </a:xfrm>
          <a:prstGeom prst="rect">
            <a:avLst/>
          </a:prstGeom>
        </p:spPr>
      </p:pic>
      <p:grpSp>
        <p:nvGrpSpPr>
          <p:cNvPr name="Group 4" id="4"/>
          <p:cNvGrpSpPr/>
          <p:nvPr/>
        </p:nvGrpSpPr>
        <p:grpSpPr>
          <a:xfrm rot="0">
            <a:off x="909878" y="609970"/>
            <a:ext cx="16349422" cy="1488024"/>
            <a:chOff x="0" y="0"/>
            <a:chExt cx="21799229" cy="1984032"/>
          </a:xfrm>
        </p:grpSpPr>
        <p:sp>
          <p:nvSpPr>
            <p:cNvPr name="TextBox 5" id="5"/>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1  Part A</a:t>
              </a:r>
            </a:p>
          </p:txBody>
        </p:sp>
        <p:sp>
          <p:nvSpPr>
            <p:cNvPr name="TextBox 6" id="6"/>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8" id="8"/>
          <p:cNvSpPr txBox="true"/>
          <p:nvPr/>
        </p:nvSpPr>
        <p:spPr>
          <a:xfrm rot="0">
            <a:off x="669284" y="2680970"/>
            <a:ext cx="13330492" cy="976630"/>
          </a:xfrm>
          <a:prstGeom prst="rect">
            <a:avLst/>
          </a:prstGeom>
        </p:spPr>
        <p:txBody>
          <a:bodyPr anchor="t" rtlCol="false" tIns="0" lIns="0" bIns="0" rIns="0">
            <a:spAutoFit/>
          </a:bodyPr>
          <a:lstStyle/>
          <a:p>
            <a:pPr>
              <a:lnSpc>
                <a:spcPts val="3919"/>
              </a:lnSpc>
            </a:pPr>
            <a:r>
              <a:rPr lang="en-US" sz="2799">
                <a:solidFill>
                  <a:srgbClr val="FFFFFF"/>
                </a:solidFill>
                <a:latin typeface="League Spartan Bold"/>
              </a:rPr>
              <a:t>M14/3/ECONO/SP1/ENG/TZ2/XX</a:t>
            </a:r>
          </a:p>
          <a:p>
            <a:pPr>
              <a:lnSpc>
                <a:spcPts val="3919"/>
              </a:lnSpc>
            </a:pP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482309" y="1762663"/>
            <a:ext cx="7620352" cy="7686616"/>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83455" y="1762663"/>
            <a:ext cx="9990372" cy="3380837"/>
          </a:xfrm>
          <a:prstGeom prst="rect">
            <a:avLst/>
          </a:prstGeom>
        </p:spPr>
      </p:pic>
      <p:grpSp>
        <p:nvGrpSpPr>
          <p:cNvPr name="Group 4" id="4"/>
          <p:cNvGrpSpPr/>
          <p:nvPr/>
        </p:nvGrpSpPr>
        <p:grpSpPr>
          <a:xfrm rot="0">
            <a:off x="909878" y="609970"/>
            <a:ext cx="16349422" cy="1488024"/>
            <a:chOff x="0" y="0"/>
            <a:chExt cx="21799229" cy="1984032"/>
          </a:xfrm>
        </p:grpSpPr>
        <p:sp>
          <p:nvSpPr>
            <p:cNvPr name="TextBox 5" id="5"/>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Check Answers</a:t>
              </a:r>
            </a:p>
          </p:txBody>
        </p:sp>
        <p:sp>
          <p:nvSpPr>
            <p:cNvPr name="TextBox 6" id="6"/>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7323541" y="8335960"/>
            <a:ext cx="3640917" cy="1951040"/>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658169" y="2517650"/>
            <a:ext cx="8485831" cy="549211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Individual</a:t>
            </a:r>
          </a:p>
          <a:p>
            <a:pPr>
              <a:lnSpc>
                <a:spcPts val="4409"/>
              </a:lnSpc>
            </a:pPr>
            <a:r>
              <a:rPr lang="en-US" sz="3150">
                <a:solidFill>
                  <a:srgbClr val="000000"/>
                </a:solidFill>
                <a:latin typeface="Telegraf"/>
              </a:rPr>
              <a:t>Individual demand is the demand of one person for a product.</a:t>
            </a:r>
          </a:p>
          <a:p>
            <a:pPr>
              <a:lnSpc>
                <a:spcPts val="4409"/>
              </a:lnSpc>
            </a:pPr>
          </a:p>
          <a:p>
            <a:pPr>
              <a:lnSpc>
                <a:spcPts val="4409"/>
              </a:lnSpc>
            </a:pPr>
          </a:p>
          <a:p>
            <a:pPr>
              <a:lnSpc>
                <a:spcPts val="4409"/>
              </a:lnSpc>
            </a:pP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812098" y="8096164"/>
            <a:ext cx="2911122" cy="2101301"/>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430515" y="5993130"/>
            <a:ext cx="3912801" cy="4114800"/>
          </a:xfrm>
          <a:prstGeom prst="rect">
            <a:avLst/>
          </a:prstGeom>
        </p:spPr>
      </p:pic>
      <p:grpSp>
        <p:nvGrpSpPr>
          <p:cNvPr name="Group 5" id="5"/>
          <p:cNvGrpSpPr/>
          <p:nvPr/>
        </p:nvGrpSpPr>
        <p:grpSpPr>
          <a:xfrm rot="0">
            <a:off x="1028700" y="435901"/>
            <a:ext cx="16349422" cy="2186524"/>
            <a:chOff x="0" y="0"/>
            <a:chExt cx="21799229" cy="2915365"/>
          </a:xfrm>
        </p:grpSpPr>
        <p:sp>
          <p:nvSpPr>
            <p:cNvPr name="TextBox 6" id="6"/>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Types of Demand</a:t>
              </a:r>
            </a:p>
          </p:txBody>
        </p:sp>
        <p:sp>
          <p:nvSpPr>
            <p:cNvPr name="TextBox 7" id="7"/>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9144000" y="2517650"/>
            <a:ext cx="8485831" cy="499681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Market</a:t>
            </a:r>
          </a:p>
          <a:p>
            <a:pPr>
              <a:lnSpc>
                <a:spcPts val="4409"/>
              </a:lnSpc>
            </a:pPr>
            <a:r>
              <a:rPr lang="en-US" sz="3150">
                <a:solidFill>
                  <a:srgbClr val="000000"/>
                </a:solidFill>
                <a:latin typeface="Telegraf"/>
              </a:rPr>
              <a:t>The market demand is the sum of all the individual demands for a product at every price.</a:t>
            </a:r>
          </a:p>
          <a:p>
            <a:pPr>
              <a:lnSpc>
                <a:spcPts val="4409"/>
              </a:lnSpc>
            </a:pPr>
          </a:p>
          <a:p>
            <a:pPr>
              <a:lnSpc>
                <a:spcPts val="4409"/>
              </a:lnSpc>
            </a:pPr>
          </a:p>
          <a:p>
            <a:pPr>
              <a:lnSpc>
                <a:spcPts val="4409"/>
              </a:lnSpc>
            </a:pPr>
          </a:p>
          <a:p>
            <a:pPr algn="ctr">
              <a:lnSpc>
                <a:spcPts val="4409"/>
              </a:lnSpc>
            </a:pPr>
            <a:r>
              <a:rPr lang="en-US" sz="3150">
                <a:solidFill>
                  <a:srgbClr val="FF5757"/>
                </a:solidFill>
                <a:latin typeface="Telegraf Bold"/>
              </a:rPr>
              <a:t>  </a:t>
            </a:r>
          </a:p>
          <a:p>
            <a:pPr algn="ctr">
              <a:lnSpc>
                <a:spcPts val="440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95425" y="5993130"/>
            <a:ext cx="5815972" cy="4114800"/>
          </a:xfrm>
          <a:prstGeom prst="rect">
            <a:avLst/>
          </a:prstGeom>
        </p:spPr>
      </p:pic>
      <p:sp>
        <p:nvSpPr>
          <p:cNvPr name="TextBox 3" id="3"/>
          <p:cNvSpPr txBox="true"/>
          <p:nvPr/>
        </p:nvSpPr>
        <p:spPr>
          <a:xfrm rot="0">
            <a:off x="679637" y="2280423"/>
            <a:ext cx="17047548" cy="5492115"/>
          </a:xfrm>
          <a:prstGeom prst="rect">
            <a:avLst/>
          </a:prstGeom>
        </p:spPr>
        <p:txBody>
          <a:bodyPr anchor="t" rtlCol="false" tIns="0" lIns="0" bIns="0" rIns="0">
            <a:spAutoFit/>
          </a:bodyPr>
          <a:lstStyle/>
          <a:p>
            <a:pPr algn="ctr">
              <a:lnSpc>
                <a:spcPts val="4409"/>
              </a:lnSpc>
            </a:pPr>
            <a:r>
              <a:rPr lang="en-US" sz="3150">
                <a:solidFill>
                  <a:srgbClr val="000000"/>
                </a:solidFill>
                <a:latin typeface="Telegraf"/>
              </a:rPr>
              <a:t>An inverse relationship between price and quantity demanded. </a:t>
            </a:r>
          </a:p>
          <a:p>
            <a:pPr algn="ctr">
              <a:lnSpc>
                <a:spcPts val="4409"/>
              </a:lnSpc>
            </a:pPr>
          </a:p>
          <a:p>
            <a:pPr algn="ctr">
              <a:lnSpc>
                <a:spcPts val="4409"/>
              </a:lnSpc>
            </a:pPr>
            <a:r>
              <a:rPr lang="en-US" sz="3150">
                <a:solidFill>
                  <a:srgbClr val="000000"/>
                </a:solidFill>
                <a:latin typeface="Telegraf"/>
              </a:rPr>
              <a:t>As the price of a good rises, the quantity demanded will usually fall, ceteris paribus. (&amp; vise versa)</a:t>
            </a:r>
          </a:p>
          <a:p>
            <a:pPr algn="ctr">
              <a:lnSpc>
                <a:spcPts val="4409"/>
              </a:lnSpc>
            </a:pPr>
          </a:p>
          <a:p>
            <a:pPr algn="ctr">
              <a:lnSpc>
                <a:spcPts val="4409"/>
              </a:lnSpc>
            </a:pPr>
            <a:r>
              <a:rPr lang="en-US" sz="3150">
                <a:solidFill>
                  <a:srgbClr val="000000"/>
                </a:solidFill>
                <a:latin typeface="Telegraf Bold"/>
              </a:rPr>
              <a:t>Example</a:t>
            </a:r>
            <a:r>
              <a:rPr lang="en-US" sz="3150">
                <a:solidFill>
                  <a:srgbClr val="000000"/>
                </a:solidFill>
                <a:latin typeface="Telegraf"/>
              </a:rPr>
              <a:t>: Higher price = Lower Quantity Demanded</a:t>
            </a: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grpSp>
        <p:nvGrpSpPr>
          <p:cNvPr name="Group 4" id="4"/>
          <p:cNvGrpSpPr/>
          <p:nvPr/>
        </p:nvGrpSpPr>
        <p:grpSpPr>
          <a:xfrm rot="0">
            <a:off x="1028700" y="435901"/>
            <a:ext cx="16349422" cy="2186524"/>
            <a:chOff x="0" y="0"/>
            <a:chExt cx="21799229" cy="2915365"/>
          </a:xfrm>
        </p:grpSpPr>
        <p:sp>
          <p:nvSpPr>
            <p:cNvPr name="TextBox 5" id="5"/>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Law of Demand</a:t>
              </a:r>
            </a:p>
          </p:txBody>
        </p:sp>
        <p:sp>
          <p:nvSpPr>
            <p:cNvPr name="TextBox 6" id="6"/>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a:hlinkClick r:id="rId4" tooltip="https://www.youtube.com/watch?list=PL336C870BEAD3B58B&amp;v=uXlZIn6W7Ew&amp;feature=youtu.be&amp;ab_channel=mjmfoodie"/>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grpSp>
        <p:nvGrpSpPr>
          <p:cNvPr name="Group 3" id="3"/>
          <p:cNvGrpSpPr/>
          <p:nvPr/>
        </p:nvGrpSpPr>
        <p:grpSpPr>
          <a:xfrm rot="0">
            <a:off x="1028700" y="435901"/>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Video</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7263780" y="7597749"/>
            <a:ext cx="3760440" cy="370522"/>
          </a:xfrm>
          <a:prstGeom prst="rect">
            <a:avLst/>
          </a:prstGeom>
        </p:spPr>
        <p:txBody>
          <a:bodyPr anchor="t" rtlCol="false" tIns="0" lIns="0" bIns="0" rIns="0">
            <a:spAutoFit/>
          </a:bodyPr>
          <a:lstStyle/>
          <a:p>
            <a:pPr algn="ctr">
              <a:lnSpc>
                <a:spcPts val="3022"/>
              </a:lnSpc>
              <a:spcBef>
                <a:spcPct val="0"/>
              </a:spcBef>
            </a:pPr>
            <a:r>
              <a:rPr lang="en-US" sz="2325" spc="116">
                <a:solidFill>
                  <a:srgbClr val="000000"/>
                </a:solidFill>
                <a:latin typeface="Sanchez"/>
              </a:rPr>
              <a:t>THE LAW OF DEMAND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14018" y="-86299"/>
            <a:ext cx="3381079" cy="4385834"/>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314018" y="5492748"/>
            <a:ext cx="10728955" cy="4097747"/>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0">
            <a:off x="11042972" y="1424185"/>
            <a:ext cx="6834963" cy="6379822"/>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456698" y="7846571"/>
            <a:ext cx="4168435" cy="2440429"/>
          </a:xfrm>
          <a:prstGeom prst="rect">
            <a:avLst/>
          </a:prstGeom>
        </p:spPr>
      </p:pic>
      <p:grpSp>
        <p:nvGrpSpPr>
          <p:cNvPr name="Group 6" id="6"/>
          <p:cNvGrpSpPr/>
          <p:nvPr/>
        </p:nvGrpSpPr>
        <p:grpSpPr>
          <a:xfrm rot="0">
            <a:off x="1028700" y="164038"/>
            <a:ext cx="16349422" cy="1729324"/>
            <a:chOff x="0" y="0"/>
            <a:chExt cx="21799229" cy="2305766"/>
          </a:xfrm>
        </p:grpSpPr>
        <p:sp>
          <p:nvSpPr>
            <p:cNvPr name="TextBox 7" id="7"/>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Demand Schedule</a:t>
              </a:r>
            </a:p>
          </p:txBody>
        </p:sp>
        <p:sp>
          <p:nvSpPr>
            <p:cNvPr name="TextBox 8" id="8"/>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8185621" y="1546820"/>
            <a:ext cx="1916757" cy="488316"/>
          </a:xfrm>
          <a:prstGeom prst="rect">
            <a:avLst/>
          </a:prstGeom>
        </p:spPr>
        <p:txBody>
          <a:bodyPr anchor="t" rtlCol="false" tIns="0" lIns="0" bIns="0" rIns="0">
            <a:spAutoFit/>
          </a:bodyPr>
          <a:lstStyle/>
          <a:p>
            <a:pPr algn="ctr">
              <a:lnSpc>
                <a:spcPts val="4059"/>
              </a:lnSpc>
            </a:pPr>
            <a:r>
              <a:rPr lang="en-US" sz="2899">
                <a:solidFill>
                  <a:srgbClr val="000000"/>
                </a:solidFill>
                <a:latin typeface="League Spartan"/>
              </a:rPr>
              <a:t>Individual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77534" y="7722798"/>
            <a:ext cx="5225143"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888628" y="164038"/>
            <a:ext cx="3261914" cy="4114800"/>
          </a:xfrm>
          <a:prstGeom prst="rect">
            <a:avLst/>
          </a:prstGeom>
        </p:spPr>
      </p:pic>
      <p:pic>
        <p:nvPicPr>
          <p:cNvPr name="Picture 4" id="4"/>
          <p:cNvPicPr>
            <a:picLocks noChangeAspect="true"/>
          </p:cNvPicPr>
          <p:nvPr/>
        </p:nvPicPr>
        <p:blipFill>
          <a:blip r:embed="rId6"/>
          <a:srcRect l="0" t="0" r="0" b="0"/>
          <a:stretch>
            <a:fillRect/>
          </a:stretch>
        </p:blipFill>
        <p:spPr>
          <a:xfrm flipH="false" flipV="false" rot="0">
            <a:off x="3347516" y="3181421"/>
            <a:ext cx="11592968" cy="4541378"/>
          </a:xfrm>
          <a:prstGeom prst="rect">
            <a:avLst/>
          </a:prstGeom>
        </p:spPr>
      </p:pic>
      <p:grpSp>
        <p:nvGrpSpPr>
          <p:cNvPr name="Group 5" id="5"/>
          <p:cNvGrpSpPr/>
          <p:nvPr/>
        </p:nvGrpSpPr>
        <p:grpSpPr>
          <a:xfrm rot="0">
            <a:off x="1028700" y="164038"/>
            <a:ext cx="16349422" cy="1729324"/>
            <a:chOff x="0" y="0"/>
            <a:chExt cx="21799229" cy="2305766"/>
          </a:xfrm>
        </p:grpSpPr>
        <p:sp>
          <p:nvSpPr>
            <p:cNvPr name="TextBox 6" id="6"/>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Demand Schedule</a:t>
              </a:r>
            </a:p>
          </p:txBody>
        </p:sp>
        <p:sp>
          <p:nvSpPr>
            <p:cNvPr name="TextBox 7" id="7"/>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8449642" y="1546820"/>
            <a:ext cx="1388715" cy="488316"/>
          </a:xfrm>
          <a:prstGeom prst="rect">
            <a:avLst/>
          </a:prstGeom>
        </p:spPr>
        <p:txBody>
          <a:bodyPr anchor="t" rtlCol="false" tIns="0" lIns="0" bIns="0" rIns="0">
            <a:spAutoFit/>
          </a:bodyPr>
          <a:lstStyle/>
          <a:p>
            <a:pPr algn="ctr">
              <a:lnSpc>
                <a:spcPts val="4059"/>
              </a:lnSpc>
            </a:pPr>
            <a:r>
              <a:rPr lang="en-US" sz="2899">
                <a:solidFill>
                  <a:srgbClr val="000000"/>
                </a:solidFill>
                <a:latin typeface="League Spartan"/>
              </a:rPr>
              <a:t>Market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620226" y="1446498"/>
            <a:ext cx="17047548" cy="7978140"/>
          </a:xfrm>
          <a:prstGeom prst="rect">
            <a:avLst/>
          </a:prstGeom>
        </p:spPr>
        <p:txBody>
          <a:bodyPr anchor="t" rtlCol="false" tIns="0" lIns="0" bIns="0" rIns="0">
            <a:spAutoFit/>
          </a:bodyPr>
          <a:lstStyle/>
          <a:p>
            <a:pPr algn="ctr">
              <a:lnSpc>
                <a:spcPts val="3359"/>
              </a:lnSpc>
            </a:pPr>
            <a:r>
              <a:rPr lang="en-US" sz="2400">
                <a:solidFill>
                  <a:srgbClr val="000000"/>
                </a:solidFill>
                <a:latin typeface="Telegraf"/>
              </a:rPr>
              <a:t>The Law of Demand occurs for three main reasons.</a:t>
            </a:r>
          </a:p>
          <a:p>
            <a:pPr marL="518160" indent="-259080" lvl="1">
              <a:lnSpc>
                <a:spcPts val="3359"/>
              </a:lnSpc>
              <a:buFont typeface="Arial"/>
              <a:buChar char="•"/>
            </a:pPr>
            <a:r>
              <a:rPr lang="en-US" sz="2400">
                <a:solidFill>
                  <a:srgbClr val="000000"/>
                </a:solidFill>
                <a:latin typeface="Telegraf"/>
              </a:rPr>
              <a:t> </a:t>
            </a:r>
            <a:r>
              <a:rPr lang="en-US" sz="2400">
                <a:solidFill>
                  <a:srgbClr val="F25236"/>
                </a:solidFill>
                <a:latin typeface="Telegraf Bold"/>
              </a:rPr>
              <a:t>Income Effect</a:t>
            </a:r>
          </a:p>
          <a:p>
            <a:pPr marL="1036320" indent="-345440" lvl="2">
              <a:lnSpc>
                <a:spcPts val="3359"/>
              </a:lnSpc>
              <a:buFont typeface="Arial"/>
              <a:buChar char="⚬"/>
            </a:pPr>
            <a:r>
              <a:rPr lang="en-US" sz="2400">
                <a:solidFill>
                  <a:srgbClr val="000000"/>
                </a:solidFill>
                <a:latin typeface="Telegraf Bold"/>
              </a:rPr>
              <a:t>  </a:t>
            </a:r>
            <a:r>
              <a:rPr lang="en-US" sz="2400">
                <a:solidFill>
                  <a:srgbClr val="000000"/>
                </a:solidFill>
                <a:latin typeface="Telegraf"/>
              </a:rPr>
              <a:t>As prices fall,  "real income" (the amount their money is really worth) increases. </a:t>
            </a:r>
          </a:p>
          <a:p>
            <a:pPr marL="1036320" indent="-345440" lvl="2">
              <a:lnSpc>
                <a:spcPts val="3359"/>
              </a:lnSpc>
              <a:buFont typeface="Arial"/>
              <a:buChar char="⚬"/>
            </a:pPr>
            <a:r>
              <a:rPr lang="en-US" sz="2400">
                <a:solidFill>
                  <a:srgbClr val="000000"/>
                </a:solidFill>
                <a:latin typeface="Telegraf"/>
              </a:rPr>
              <a:t>  </a:t>
            </a:r>
            <a:r>
              <a:rPr lang="en-US" sz="2400">
                <a:solidFill>
                  <a:srgbClr val="000000"/>
                </a:solidFill>
                <a:latin typeface="Telegraf"/>
              </a:rPr>
              <a:t>If the price goes down for a product, the purchasing power increases for consumers -allowing them to purchase more. </a:t>
            </a:r>
          </a:p>
          <a:p>
            <a:pPr marL="1036320" indent="-345440" lvl="2">
              <a:lnSpc>
                <a:spcPts val="3359"/>
              </a:lnSpc>
              <a:buFont typeface="Arial"/>
              <a:buChar char="⚬"/>
            </a:pPr>
            <a:r>
              <a:rPr lang="en-US" sz="2400">
                <a:solidFill>
                  <a:srgbClr val="000000"/>
                </a:solidFill>
                <a:latin typeface="Telegraf"/>
              </a:rPr>
              <a:t>  </a:t>
            </a:r>
            <a:r>
              <a:rPr lang="en-US" sz="2400">
                <a:solidFill>
                  <a:srgbClr val="000000"/>
                </a:solidFill>
                <a:latin typeface="Telegraf Bold"/>
              </a:rPr>
              <a:t>Example: </a:t>
            </a:r>
            <a:r>
              <a:rPr lang="en-US" sz="2400">
                <a:solidFill>
                  <a:srgbClr val="000000"/>
                </a:solidFill>
                <a:latin typeface="Telegraf"/>
              </a:rPr>
              <a:t>If a pizza costs $2 and my income is $10, how many pizzas can I buy? What if the price of people drops by 50%? </a:t>
            </a:r>
          </a:p>
          <a:p>
            <a:pPr marL="518160" indent="-259080" lvl="1">
              <a:lnSpc>
                <a:spcPts val="3359"/>
              </a:lnSpc>
              <a:buFont typeface="Arial"/>
              <a:buChar char="•"/>
            </a:pPr>
            <a:r>
              <a:rPr lang="en-US" sz="2400">
                <a:solidFill>
                  <a:srgbClr val="F25236"/>
                </a:solidFill>
                <a:latin typeface="Telegraf Bold"/>
              </a:rPr>
              <a:t>Substitution Effect</a:t>
            </a:r>
          </a:p>
          <a:p>
            <a:pPr marL="1036320" indent="-345440" lvl="2">
              <a:lnSpc>
                <a:spcPts val="3359"/>
              </a:lnSpc>
              <a:buFont typeface="Arial"/>
              <a:buChar char="⚬"/>
            </a:pPr>
            <a:r>
              <a:rPr lang="en-US" sz="2400">
                <a:solidFill>
                  <a:srgbClr val="000000"/>
                </a:solidFill>
                <a:latin typeface="Telegraf"/>
              </a:rPr>
              <a:t>  As prices fall, the product becomes more attractive compared to other products whose prices remain unchanged. Therefore, consumers will purchase more of the cheaper product by substituting it for the more expensive product.</a:t>
            </a:r>
          </a:p>
          <a:p>
            <a:pPr marL="518160" indent="-259080" lvl="1">
              <a:lnSpc>
                <a:spcPts val="3359"/>
              </a:lnSpc>
              <a:buFont typeface="Arial"/>
              <a:buChar char="•"/>
            </a:pPr>
            <a:r>
              <a:rPr lang="en-US" sz="2400">
                <a:solidFill>
                  <a:srgbClr val="000000"/>
                </a:solidFill>
                <a:latin typeface="Telegraf"/>
              </a:rPr>
              <a:t> </a:t>
            </a:r>
            <a:r>
              <a:rPr lang="en-US" sz="2400">
                <a:solidFill>
                  <a:srgbClr val="F25236"/>
                </a:solidFill>
                <a:latin typeface="Telegraf Bold"/>
              </a:rPr>
              <a:t>Law of Diminishing Marginal Utility</a:t>
            </a:r>
          </a:p>
          <a:p>
            <a:pPr marL="1036320" indent="-345440" lvl="2">
              <a:lnSpc>
                <a:spcPts val="3359"/>
              </a:lnSpc>
              <a:buFont typeface="Arial"/>
              <a:buChar char="⚬"/>
            </a:pPr>
            <a:r>
              <a:rPr lang="en-US" sz="2400">
                <a:solidFill>
                  <a:srgbClr val="000000"/>
                </a:solidFill>
                <a:latin typeface="Telegraf Bold"/>
              </a:rPr>
              <a:t>  </a:t>
            </a:r>
            <a:r>
              <a:rPr lang="en-US" sz="2400">
                <a:solidFill>
                  <a:srgbClr val="000000"/>
                </a:solidFill>
                <a:latin typeface="Telegraf"/>
              </a:rPr>
              <a:t>The principle is that as additional units of a good or services are consumed, the marginal utility will decline.</a:t>
            </a:r>
          </a:p>
          <a:p>
            <a:pPr marL="1036320" indent="-345440" lvl="2">
              <a:lnSpc>
                <a:spcPts val="3359"/>
              </a:lnSpc>
              <a:buFont typeface="Arial"/>
              <a:buChar char="⚬"/>
            </a:pPr>
            <a:r>
              <a:rPr lang="en-US" sz="2400">
                <a:solidFill>
                  <a:srgbClr val="000000"/>
                </a:solidFill>
                <a:latin typeface="Telegraf"/>
              </a:rPr>
              <a:t>  In other words, the more you buy of ANY GOOD the less satisfaction you get from each new unit consumed.</a:t>
            </a:r>
          </a:p>
          <a:p>
            <a:pPr marL="1036320" indent="-345440" lvl="2">
              <a:lnSpc>
                <a:spcPts val="3359"/>
              </a:lnSpc>
              <a:buFont typeface="Arial"/>
              <a:buChar char="⚬"/>
            </a:pPr>
            <a:r>
              <a:rPr lang="en-US" sz="2400">
                <a:solidFill>
                  <a:srgbClr val="000000"/>
                </a:solidFill>
                <a:latin typeface="Telegraf"/>
              </a:rPr>
              <a:t> When you receive less satisfaction, you stop buying</a:t>
            </a: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620609" y="7538373"/>
            <a:ext cx="2659092" cy="2659092"/>
          </a:xfrm>
          <a:prstGeom prst="rect">
            <a:avLst/>
          </a:prstGeom>
        </p:spPr>
      </p:pic>
      <p:grpSp>
        <p:nvGrpSpPr>
          <p:cNvPr name="Group 4" id="4"/>
          <p:cNvGrpSpPr/>
          <p:nvPr/>
        </p:nvGrpSpPr>
        <p:grpSpPr>
          <a:xfrm rot="0">
            <a:off x="969289" y="164038"/>
            <a:ext cx="16349422" cy="1729324"/>
            <a:chOff x="0" y="0"/>
            <a:chExt cx="21799229" cy="2305766"/>
          </a:xfrm>
        </p:grpSpPr>
        <p:sp>
          <p:nvSpPr>
            <p:cNvPr name="TextBox 5" id="5"/>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Why?</a:t>
              </a:r>
            </a:p>
          </p:txBody>
        </p:sp>
        <p:sp>
          <p:nvSpPr>
            <p:cNvPr name="TextBox 6" id="6"/>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8" id="8"/>
          <p:cNvGrpSpPr/>
          <p:nvPr/>
        </p:nvGrpSpPr>
        <p:grpSpPr>
          <a:xfrm rot="0">
            <a:off x="14177513" y="34674"/>
            <a:ext cx="3873260" cy="1488024"/>
            <a:chOff x="0" y="0"/>
            <a:chExt cx="5164347" cy="1984032"/>
          </a:xfrm>
        </p:grpSpPr>
        <p:sp>
          <p:nvSpPr>
            <p:cNvPr name="TextBox 9" id="9"/>
            <p:cNvSpPr txBox="true"/>
            <p:nvPr/>
          </p:nvSpPr>
          <p:spPr>
            <a:xfrm rot="0">
              <a:off x="0" y="152400"/>
              <a:ext cx="5164347" cy="1147233"/>
            </a:xfrm>
            <a:prstGeom prst="rect">
              <a:avLst/>
            </a:prstGeom>
          </p:spPr>
          <p:txBody>
            <a:bodyPr anchor="t" rtlCol="false" tIns="0" lIns="0" bIns="0" rIns="0">
              <a:spAutoFit/>
            </a:bodyPr>
            <a:lstStyle/>
            <a:p>
              <a:pPr algn="ctr">
                <a:lnSpc>
                  <a:spcPts val="6079"/>
                </a:lnSpc>
              </a:pPr>
              <a:r>
                <a:rPr lang="en-US" sz="6399" spc="-319">
                  <a:solidFill>
                    <a:srgbClr val="FF0000"/>
                  </a:solidFill>
                  <a:latin typeface="League Spartan"/>
                </a:rPr>
                <a:t>HL ONLY</a:t>
              </a:r>
            </a:p>
          </p:txBody>
        </p:sp>
        <p:sp>
          <p:nvSpPr>
            <p:cNvPr name="TextBox 10" id="10"/>
            <p:cNvSpPr txBox="true"/>
            <p:nvPr/>
          </p:nvSpPr>
          <p:spPr>
            <a:xfrm rot="0">
              <a:off x="0" y="1496352"/>
              <a:ext cx="5164347"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DAEpbfd57Gc</dc:identifier>
  <dcterms:modified xsi:type="dcterms:W3CDTF">2011-08-01T06:04:30Z</dcterms:modified>
  <cp:revision>1</cp:revision>
  <dc:title>2.1 Demand</dc:title>
</cp:coreProperties>
</file>